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notesSlides/notesSlide3.xml" ContentType="application/vnd.openxmlformats-officedocument.presentationml.notesSlide+xml"/>
  <Override PartName="/ppt/tags/tag2.xml" ContentType="application/vnd.openxmlformats-officedocument.presentationml.tags+xml"/>
  <Override PartName="/ppt/notesSlides/notesSlide4.xml" ContentType="application/vnd.openxmlformats-officedocument.presentationml.notesSlide+xml"/>
  <Override PartName="/ppt/tags/tag3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65" r:id="rId1"/>
  </p:sldMasterIdLst>
  <p:notesMasterIdLst>
    <p:notesMasterId r:id="rId46"/>
  </p:notesMasterIdLst>
  <p:handoutMasterIdLst>
    <p:handoutMasterId r:id="rId47"/>
  </p:handoutMasterIdLst>
  <p:sldIdLst>
    <p:sldId id="2740" r:id="rId2"/>
    <p:sldId id="2664" r:id="rId3"/>
    <p:sldId id="2697" r:id="rId4"/>
    <p:sldId id="2847" r:id="rId5"/>
    <p:sldId id="2843" r:id="rId6"/>
    <p:sldId id="2854" r:id="rId7"/>
    <p:sldId id="2855" r:id="rId8"/>
    <p:sldId id="2871" r:id="rId9"/>
    <p:sldId id="2856" r:id="rId10"/>
    <p:sldId id="2857" r:id="rId11"/>
    <p:sldId id="2845" r:id="rId12"/>
    <p:sldId id="2850" r:id="rId13"/>
    <p:sldId id="2852" r:id="rId14"/>
    <p:sldId id="2875" r:id="rId15"/>
    <p:sldId id="2859" r:id="rId16"/>
    <p:sldId id="2849" r:id="rId17"/>
    <p:sldId id="2979" r:id="rId18"/>
    <p:sldId id="2407" r:id="rId19"/>
    <p:sldId id="2587" r:id="rId20"/>
    <p:sldId id="2718" r:id="rId21"/>
    <p:sldId id="1965" r:id="rId22"/>
    <p:sldId id="2746" r:id="rId23"/>
    <p:sldId id="1967" r:id="rId24"/>
    <p:sldId id="2023" r:id="rId25"/>
    <p:sldId id="2861" r:id="rId26"/>
    <p:sldId id="2862" r:id="rId27"/>
    <p:sldId id="2411" r:id="rId28"/>
    <p:sldId id="2689" r:id="rId29"/>
    <p:sldId id="2878" r:id="rId30"/>
    <p:sldId id="2858" r:id="rId31"/>
    <p:sldId id="2879" r:id="rId32"/>
    <p:sldId id="2880" r:id="rId33"/>
    <p:sldId id="2048" r:id="rId34"/>
    <p:sldId id="2786" r:id="rId35"/>
    <p:sldId id="2614" r:id="rId36"/>
    <p:sldId id="2788" r:id="rId37"/>
    <p:sldId id="2602" r:id="rId38"/>
    <p:sldId id="2915" r:id="rId39"/>
    <p:sldId id="2944" r:id="rId40"/>
    <p:sldId id="2052" r:id="rId41"/>
    <p:sldId id="2888" r:id="rId42"/>
    <p:sldId id="2883" r:id="rId43"/>
    <p:sldId id="2882" r:id="rId44"/>
    <p:sldId id="2054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7440"/>
    <a:srgbClr val="2C895B"/>
    <a:srgbClr val="F3753F"/>
    <a:srgbClr val="F3E9D5"/>
    <a:srgbClr val="738260"/>
    <a:srgbClr val="788965"/>
    <a:srgbClr val="D0D0D0"/>
    <a:srgbClr val="D3D3D3"/>
    <a:srgbClr val="D8D8D8"/>
    <a:srgbClr val="DCDC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9DCAF9ED-07DC-4A11-8D7F-57B35C25682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502"/>
    <p:restoredTop sz="96275"/>
  </p:normalViewPr>
  <p:slideViewPr>
    <p:cSldViewPr snapToGrid="0" snapToObjects="1">
      <p:cViewPr>
        <p:scale>
          <a:sx n="138" d="100"/>
          <a:sy n="138" d="100"/>
        </p:scale>
        <p:origin x="3280" y="2408"/>
      </p:cViewPr>
      <p:guideLst>
        <p:guide orient="horz" pos="2136"/>
        <p:guide pos="3840"/>
      </p:guideLst>
    </p:cSldViewPr>
  </p:slideViewPr>
  <p:outlineViewPr>
    <p:cViewPr>
      <p:scale>
        <a:sx n="33" d="100"/>
        <a:sy n="33" d="100"/>
      </p:scale>
      <p:origin x="0" y="-17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notesViewPr>
    <p:cSldViewPr snapToGrid="0" snapToObjects="1">
      <p:cViewPr varScale="1">
        <p:scale>
          <a:sx n="143" d="100"/>
          <a:sy n="143" d="100"/>
        </p:scale>
        <p:origin x="6760" y="2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handoutMaster" Target="handoutMasters/handout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A87AE45-7D9C-AF4B-9127-07A37BCC0B4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Arial Regular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1D4BF13-FEF8-6847-BD1B-D751112DA7D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869856-63EF-664B-B6D1-4347CEFEB312}" type="datetimeFigureOut">
              <a:rPr lang="en-US" smtClean="0">
                <a:latin typeface="Arial Regular"/>
              </a:rPr>
              <a:t>11/5/22</a:t>
            </a:fld>
            <a:endParaRPr lang="en-US">
              <a:latin typeface="Arial Regular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4FBDD7-16D6-054A-8A98-281A3B7C508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>
              <a:latin typeface="Arial Regular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2406F2-82FA-EB49-BDED-F186357D5D1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DCF472-C139-3E41-873F-842C077DA286}" type="slidenum">
              <a:rPr lang="en-US" smtClean="0">
                <a:latin typeface="Arial Regular"/>
              </a:rPr>
              <a:t>‹#›</a:t>
            </a:fld>
            <a:endParaRPr lang="en-US">
              <a:latin typeface="Arial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06829261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rial Regular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rial Regular"/>
              </a:defRPr>
            </a:lvl1pPr>
          </a:lstStyle>
          <a:p>
            <a:fld id="{C7103FDF-5845-2441-8890-D723FF5A85D0}" type="datetimeFigureOut">
              <a:rPr lang="en-US" smtClean="0"/>
              <a:pPr/>
              <a:t>11/5/22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rial Regular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rial Regular"/>
              </a:defRPr>
            </a:lvl1pPr>
          </a:lstStyle>
          <a:p>
            <a:fld id="{FFDCFA53-E6C0-FD4E-82A8-4284543D796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00106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9565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4321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3311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4300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3215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5520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7061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D35193-C05C-4279-8845-E59698DB81F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8475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5182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3CCDD2E-4838-27CC-8370-A79B816D131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2192001" cy="6909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5282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 + Description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CE69F076-E5A4-8649-9256-A017674C48B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6741" y="3683276"/>
            <a:ext cx="3273315" cy="3719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Subhead Title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02A41B34-1B59-0E48-A253-A7B35CA14A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C1FF28EB-1C03-C244-8DB5-F43F19BFAAE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208199" y="3683276"/>
            <a:ext cx="3273315" cy="3719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Subhead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C4A33F0C-2A4A-C44C-8AED-C993C2AD447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829657" y="3683276"/>
            <a:ext cx="3273426" cy="3719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Subhead Title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C4FAB04-B57D-404F-994F-1800028DAD8F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586741" y="2052471"/>
            <a:ext cx="2422978" cy="162511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8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Drag image here or click the icon to prompt image insert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AFCC7F69-FFA1-3542-890F-D40A1F2C95C1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207246" y="2052471"/>
            <a:ext cx="2422978" cy="162511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800">
                <a:solidFill>
                  <a:schemeClr val="accent2"/>
                </a:solidFill>
              </a:defRPr>
            </a:lvl1pPr>
          </a:lstStyle>
          <a:p>
            <a:r>
              <a:rPr lang="en-US"/>
              <a:t>Drag image here or click the icon to prompt image insert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0835A66D-ABBD-FD48-B00D-86E260F0114B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7829657" y="2052471"/>
            <a:ext cx="2422978" cy="162511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800">
                <a:solidFill>
                  <a:schemeClr val="accent2"/>
                </a:solidFill>
              </a:defRPr>
            </a:lvl1pPr>
          </a:lstStyle>
          <a:p>
            <a:r>
              <a:rPr lang="en-US"/>
              <a:t>Drag image here or click the icon to prompt image insert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496DDA35-21BC-254F-BE07-6B2D68F127A2}"/>
              </a:ext>
            </a:extLst>
          </p:cNvPr>
          <p:cNvSpPr>
            <a:spLocks noGrp="1"/>
          </p:cNvSpPr>
          <p:nvPr>
            <p:ph sz="quarter" idx="27"/>
          </p:nvPr>
        </p:nvSpPr>
        <p:spPr>
          <a:xfrm>
            <a:off x="587375" y="4060920"/>
            <a:ext cx="3273425" cy="2149379"/>
          </a:xfrm>
        </p:spPr>
        <p:txBody>
          <a:bodyPr/>
          <a:lstStyle>
            <a:lvl1pPr marL="230188" indent="-230188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1800">
                <a:solidFill>
                  <a:schemeClr val="accent2"/>
                </a:solidFill>
              </a:defRPr>
            </a:lvl1pPr>
            <a:lvl2pPr marL="461963" indent="-222250">
              <a:lnSpc>
                <a:spcPct val="90000"/>
              </a:lnSpc>
              <a:spcBef>
                <a:spcPts val="500"/>
              </a:spcBef>
              <a:tabLst/>
              <a:defRPr sz="1800">
                <a:solidFill>
                  <a:schemeClr val="accent2"/>
                </a:solidFill>
              </a:defRPr>
            </a:lvl2pPr>
            <a:lvl3pPr marL="690563" indent="-177800">
              <a:lnSpc>
                <a:spcPct val="90000"/>
              </a:lnSpc>
              <a:spcBef>
                <a:spcPts val="500"/>
              </a:spcBef>
              <a:tabLst/>
              <a:defRPr>
                <a:solidFill>
                  <a:schemeClr val="accent2"/>
                </a:solidFill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F779E0CB-EA55-D645-8276-3397462D86F4}"/>
              </a:ext>
            </a:extLst>
          </p:cNvPr>
          <p:cNvSpPr>
            <a:spLocks noGrp="1"/>
          </p:cNvSpPr>
          <p:nvPr>
            <p:ph sz="quarter" idx="28"/>
          </p:nvPr>
        </p:nvSpPr>
        <p:spPr>
          <a:xfrm>
            <a:off x="4208089" y="4060920"/>
            <a:ext cx="3273425" cy="2149379"/>
          </a:xfrm>
        </p:spPr>
        <p:txBody>
          <a:bodyPr/>
          <a:lstStyle>
            <a:lvl1pPr marL="230188" indent="-230188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1800">
                <a:solidFill>
                  <a:schemeClr val="accent2"/>
                </a:solidFill>
              </a:defRPr>
            </a:lvl1pPr>
            <a:lvl2pPr marL="461963" indent="-222250">
              <a:lnSpc>
                <a:spcPct val="90000"/>
              </a:lnSpc>
              <a:spcBef>
                <a:spcPts val="500"/>
              </a:spcBef>
              <a:tabLst/>
              <a:defRPr sz="1800">
                <a:solidFill>
                  <a:schemeClr val="accent2"/>
                </a:solidFill>
              </a:defRPr>
            </a:lvl2pPr>
            <a:lvl3pPr marL="690563" indent="-177800">
              <a:lnSpc>
                <a:spcPct val="90000"/>
              </a:lnSpc>
              <a:spcBef>
                <a:spcPts val="500"/>
              </a:spcBef>
              <a:tabLst/>
              <a:defRPr>
                <a:solidFill>
                  <a:schemeClr val="accent2"/>
                </a:solidFill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B76E58CC-E290-3741-9EE5-12B900DC062A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7829658" y="4060920"/>
            <a:ext cx="3273425" cy="2149379"/>
          </a:xfrm>
        </p:spPr>
        <p:txBody>
          <a:bodyPr/>
          <a:lstStyle>
            <a:lvl1pPr marL="230188" indent="-230188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1800">
                <a:solidFill>
                  <a:schemeClr val="accent2"/>
                </a:solidFill>
              </a:defRPr>
            </a:lvl1pPr>
            <a:lvl2pPr marL="461963" indent="-222250">
              <a:lnSpc>
                <a:spcPct val="90000"/>
              </a:lnSpc>
              <a:spcBef>
                <a:spcPts val="500"/>
              </a:spcBef>
              <a:tabLst/>
              <a:defRPr sz="1800">
                <a:solidFill>
                  <a:schemeClr val="accent2"/>
                </a:solidFill>
              </a:defRPr>
            </a:lvl2pPr>
            <a:lvl3pPr marL="690563" indent="-177800">
              <a:lnSpc>
                <a:spcPct val="90000"/>
              </a:lnSpc>
              <a:spcBef>
                <a:spcPts val="500"/>
              </a:spcBef>
              <a:tabLst/>
              <a:defRPr>
                <a:solidFill>
                  <a:schemeClr val="accent2"/>
                </a:solidFill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BF0A7E6C-F96D-174D-AA27-A836523FA9D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740" y="1120581"/>
            <a:ext cx="10516342" cy="4796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25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Subtitle Placeholder</a:t>
            </a:r>
          </a:p>
        </p:txBody>
      </p:sp>
    </p:spTree>
    <p:extLst>
      <p:ext uri="{BB962C8B-B14F-4D97-AF65-F5344CB8AC3E}">
        <p14:creationId xmlns:p14="http://schemas.microsoft.com/office/powerpoint/2010/main" val="21300557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ep process char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uppieren 6">
            <a:extLst>
              <a:ext uri="{FF2B5EF4-FFF2-40B4-BE49-F238E27FC236}">
                <a16:creationId xmlns:a16="http://schemas.microsoft.com/office/drawing/2014/main" id="{0E350D8E-F3C0-CA4B-AAEA-810E02ADAD8E}"/>
              </a:ext>
            </a:extLst>
          </p:cNvPr>
          <p:cNvGrpSpPr/>
          <p:nvPr userDrawn="1"/>
        </p:nvGrpSpPr>
        <p:grpSpPr>
          <a:xfrm>
            <a:off x="587877" y="2056686"/>
            <a:ext cx="10480915" cy="4148046"/>
            <a:chOff x="540000" y="1618968"/>
            <a:chExt cx="11263321" cy="4457700"/>
          </a:xfrm>
        </p:grpSpPr>
        <p:grpSp>
          <p:nvGrpSpPr>
            <p:cNvPr id="72" name="TIMELINE">
              <a:extLst>
                <a:ext uri="{FF2B5EF4-FFF2-40B4-BE49-F238E27FC236}">
                  <a16:creationId xmlns:a16="http://schemas.microsoft.com/office/drawing/2014/main" id="{C1D6EE86-9A6C-0F45-BE85-2AFA67CD214C}"/>
                </a:ext>
              </a:extLst>
            </p:cNvPr>
            <p:cNvGrpSpPr/>
            <p:nvPr/>
          </p:nvGrpSpPr>
          <p:grpSpPr bwMode="gray">
            <a:xfrm>
              <a:off x="540000" y="3591297"/>
              <a:ext cx="11263321" cy="520049"/>
              <a:chOff x="540000" y="3400125"/>
              <a:chExt cx="11263321" cy="520049"/>
            </a:xfrm>
          </p:grpSpPr>
          <p:sp>
            <p:nvSpPr>
              <p:cNvPr id="79" name="Arrow 1">
                <a:extLst>
                  <a:ext uri="{FF2B5EF4-FFF2-40B4-BE49-F238E27FC236}">
                    <a16:creationId xmlns:a16="http://schemas.microsoft.com/office/drawing/2014/main" id="{6CBC12B2-7E56-1845-BB60-CFBF61363775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540000" y="3400126"/>
                <a:ext cx="2088517" cy="520048"/>
              </a:xfrm>
              <a:prstGeom prst="homePlate">
                <a:avLst>
                  <a:gd name="adj" fmla="val 36314"/>
                </a:avLst>
              </a:prstGeom>
              <a:solidFill>
                <a:schemeClr val="tx1">
                  <a:lumMod val="20000"/>
                  <a:lumOff val="80000"/>
                </a:schemeClr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lIns="216000" tIns="108000" rIns="108000" bIns="108000" anchor="ctr">
                <a:noAutofit/>
              </a:bodyPr>
              <a:lstStyle/>
              <a:p>
                <a:pPr defTabSz="601266" eaLnBrk="0" hangingPunct="0"/>
                <a:r>
                  <a:rPr lang="en-US" sz="1500" b="1">
                    <a:solidFill>
                      <a:schemeClr val="tx2"/>
                    </a:solidFill>
                    <a:cs typeface="Arial" charset="0"/>
                  </a:rPr>
                  <a:t>STEP 1</a:t>
                </a:r>
              </a:p>
            </p:txBody>
          </p:sp>
          <p:sp>
            <p:nvSpPr>
              <p:cNvPr id="80" name="Arrow 2">
                <a:extLst>
                  <a:ext uri="{FF2B5EF4-FFF2-40B4-BE49-F238E27FC236}">
                    <a16:creationId xmlns:a16="http://schemas.microsoft.com/office/drawing/2014/main" id="{B4A6569F-2922-DF4A-B892-DEACBC595652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2374960" y="3400126"/>
                <a:ext cx="2088517" cy="520048"/>
              </a:xfrm>
              <a:prstGeom prst="chevron">
                <a:avLst>
                  <a:gd name="adj" fmla="val 35094"/>
                </a:avLst>
              </a:prstGeom>
              <a:solidFill>
                <a:schemeClr val="tx1">
                  <a:lumMod val="40000"/>
                  <a:lumOff val="60000"/>
                </a:schemeClr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lIns="216000" tIns="108000" rIns="108000" bIns="108000" anchor="ctr">
                <a:noAutofit/>
              </a:bodyPr>
              <a:lstStyle/>
              <a:p>
                <a:pPr defTabSz="601266" eaLnBrk="0" hangingPunct="0"/>
                <a:r>
                  <a:rPr lang="en-US" sz="1500" b="1">
                    <a:solidFill>
                      <a:schemeClr val="tx2"/>
                    </a:solidFill>
                    <a:cs typeface="Arial" charset="0"/>
                  </a:rPr>
                  <a:t>STEP 2</a:t>
                </a:r>
              </a:p>
            </p:txBody>
          </p:sp>
          <p:sp>
            <p:nvSpPr>
              <p:cNvPr id="81" name="Arrow 3">
                <a:extLst>
                  <a:ext uri="{FF2B5EF4-FFF2-40B4-BE49-F238E27FC236}">
                    <a16:creationId xmlns:a16="http://schemas.microsoft.com/office/drawing/2014/main" id="{46B5FD33-6012-3B48-AD49-306382B33E7B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4209922" y="3400126"/>
                <a:ext cx="2088517" cy="520048"/>
              </a:xfrm>
              <a:prstGeom prst="chevron">
                <a:avLst>
                  <a:gd name="adj" fmla="val 35094"/>
                </a:avLst>
              </a:prstGeom>
              <a:solidFill>
                <a:schemeClr val="tx1">
                  <a:lumMod val="60000"/>
                  <a:lumOff val="40000"/>
                </a:schemeClr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lIns="216000" tIns="108000" rIns="108000" bIns="108000" anchor="ctr">
                <a:noAutofit/>
              </a:bodyPr>
              <a:lstStyle/>
              <a:p>
                <a:pPr defTabSz="601266" eaLnBrk="0" hangingPunct="0"/>
                <a:r>
                  <a:rPr lang="en-US" sz="1500" b="1">
                    <a:solidFill>
                      <a:schemeClr val="tx2"/>
                    </a:solidFill>
                    <a:cs typeface="Arial" charset="0"/>
                  </a:rPr>
                  <a:t>STEP 3</a:t>
                </a:r>
              </a:p>
            </p:txBody>
          </p:sp>
          <p:sp>
            <p:nvSpPr>
              <p:cNvPr id="82" name="Arrow 4">
                <a:extLst>
                  <a:ext uri="{FF2B5EF4-FFF2-40B4-BE49-F238E27FC236}">
                    <a16:creationId xmlns:a16="http://schemas.microsoft.com/office/drawing/2014/main" id="{4BBD97CF-C378-C447-97A9-6453F083952B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6044882" y="3400126"/>
                <a:ext cx="2088517" cy="520048"/>
              </a:xfrm>
              <a:prstGeom prst="chevron">
                <a:avLst>
                  <a:gd name="adj" fmla="val 35094"/>
                </a:avLst>
              </a:prstGeom>
              <a:solidFill>
                <a:schemeClr val="tx1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lIns="216000" tIns="108000" rIns="108000" bIns="108000" anchor="ctr">
                <a:noAutofit/>
              </a:bodyPr>
              <a:lstStyle/>
              <a:p>
                <a:pPr defTabSz="601266" eaLnBrk="0" hangingPunct="0"/>
                <a:r>
                  <a:rPr lang="en-US" sz="1500" b="1">
                    <a:solidFill>
                      <a:schemeClr val="bg1"/>
                    </a:solidFill>
                    <a:cs typeface="Arial" charset="0"/>
                  </a:rPr>
                  <a:t>STEP 4</a:t>
                </a:r>
              </a:p>
            </p:txBody>
          </p:sp>
          <p:sp>
            <p:nvSpPr>
              <p:cNvPr id="83" name="Arrow 5">
                <a:extLst>
                  <a:ext uri="{FF2B5EF4-FFF2-40B4-BE49-F238E27FC236}">
                    <a16:creationId xmlns:a16="http://schemas.microsoft.com/office/drawing/2014/main" id="{4E377499-6375-3D42-B65B-67CCC1FE4075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7879844" y="3400126"/>
                <a:ext cx="2088517" cy="520048"/>
              </a:xfrm>
              <a:prstGeom prst="chevron">
                <a:avLst>
                  <a:gd name="adj" fmla="val 35094"/>
                </a:avLst>
              </a:prstGeom>
              <a:solidFill>
                <a:schemeClr val="tx1">
                  <a:lumMod val="75000"/>
                </a:schemeClr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lIns="216000" tIns="108000" rIns="108000" bIns="108000" anchor="ctr">
                <a:noAutofit/>
              </a:bodyPr>
              <a:lstStyle/>
              <a:p>
                <a:pPr defTabSz="601266" eaLnBrk="0" hangingPunct="0"/>
                <a:r>
                  <a:rPr lang="en-US" sz="1500" b="1">
                    <a:solidFill>
                      <a:schemeClr val="bg1"/>
                    </a:solidFill>
                    <a:cs typeface="Arial" charset="0"/>
                  </a:rPr>
                  <a:t>STEP 5</a:t>
                </a:r>
              </a:p>
            </p:txBody>
          </p:sp>
          <p:sp>
            <p:nvSpPr>
              <p:cNvPr id="84" name="Arrow 6">
                <a:extLst>
                  <a:ext uri="{FF2B5EF4-FFF2-40B4-BE49-F238E27FC236}">
                    <a16:creationId xmlns:a16="http://schemas.microsoft.com/office/drawing/2014/main" id="{F89FBF72-02DE-CB41-B801-D1CD5371B605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9714804" y="3400125"/>
                <a:ext cx="2088517" cy="520048"/>
              </a:xfrm>
              <a:prstGeom prst="chevron">
                <a:avLst>
                  <a:gd name="adj" fmla="val 35094"/>
                </a:avLst>
              </a:prstGeom>
              <a:solidFill>
                <a:schemeClr val="tx2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lIns="216000" tIns="108000" rIns="108000" bIns="108000" anchor="ctr">
                <a:noAutofit/>
              </a:bodyPr>
              <a:lstStyle/>
              <a:p>
                <a:pPr defTabSz="601266" eaLnBrk="0" hangingPunct="0"/>
                <a:r>
                  <a:rPr lang="en-US" sz="1500" b="1">
                    <a:solidFill>
                      <a:schemeClr val="bg1"/>
                    </a:solidFill>
                    <a:cs typeface="Arial" charset="0"/>
                  </a:rPr>
                  <a:t>STEP 6</a:t>
                </a:r>
              </a:p>
            </p:txBody>
          </p:sp>
        </p:grpSp>
        <p:sp>
          <p:nvSpPr>
            <p:cNvPr id="73" name="Line">
              <a:extLst>
                <a:ext uri="{FF2B5EF4-FFF2-40B4-BE49-F238E27FC236}">
                  <a16:creationId xmlns:a16="http://schemas.microsoft.com/office/drawing/2014/main" id="{B61DAF7C-F5FA-CA4D-9673-327185B46F53}"/>
                </a:ext>
              </a:extLst>
            </p:cNvPr>
            <p:cNvSpPr>
              <a:spLocks noChangeShapeType="1"/>
            </p:cNvSpPr>
            <p:nvPr/>
          </p:nvSpPr>
          <p:spPr bwMode="gray">
            <a:xfrm flipV="1">
              <a:off x="540000" y="1618968"/>
              <a:ext cx="0" cy="1704203"/>
            </a:xfrm>
            <a:prstGeom prst="lin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lIns="0" tIns="0" rIns="0" bIns="0">
              <a:noAutofit/>
            </a:bodyPr>
            <a:lstStyle/>
            <a:p>
              <a:endParaRPr lang="en-US" sz="1050">
                <a:solidFill>
                  <a:schemeClr val="accent4"/>
                </a:solidFill>
              </a:endParaRPr>
            </a:p>
          </p:txBody>
        </p:sp>
        <p:sp>
          <p:nvSpPr>
            <p:cNvPr id="74" name="Line">
              <a:extLst>
                <a:ext uri="{FF2B5EF4-FFF2-40B4-BE49-F238E27FC236}">
                  <a16:creationId xmlns:a16="http://schemas.microsoft.com/office/drawing/2014/main" id="{E9B19F07-92B6-5C42-ABB9-F674CE75A242}"/>
                </a:ext>
              </a:extLst>
            </p:cNvPr>
            <p:cNvSpPr>
              <a:spLocks noChangeShapeType="1"/>
            </p:cNvSpPr>
            <p:nvPr/>
          </p:nvSpPr>
          <p:spPr bwMode="gray">
            <a:xfrm flipV="1">
              <a:off x="2374962" y="4381572"/>
              <a:ext cx="0" cy="1695096"/>
            </a:xfrm>
            <a:prstGeom prst="lin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lIns="0" tIns="0" rIns="0" bIns="0">
              <a:noAutofit/>
            </a:bodyPr>
            <a:lstStyle/>
            <a:p>
              <a:endParaRPr lang="en-US" sz="1050">
                <a:solidFill>
                  <a:schemeClr val="accent4"/>
                </a:solidFill>
              </a:endParaRPr>
            </a:p>
          </p:txBody>
        </p:sp>
        <p:sp>
          <p:nvSpPr>
            <p:cNvPr id="75" name="Line">
              <a:extLst>
                <a:ext uri="{FF2B5EF4-FFF2-40B4-BE49-F238E27FC236}">
                  <a16:creationId xmlns:a16="http://schemas.microsoft.com/office/drawing/2014/main" id="{35FCBCBC-F2B9-3543-A9DD-F8CD7B74C5D1}"/>
                </a:ext>
              </a:extLst>
            </p:cNvPr>
            <p:cNvSpPr>
              <a:spLocks noChangeShapeType="1"/>
            </p:cNvSpPr>
            <p:nvPr/>
          </p:nvSpPr>
          <p:spPr bwMode="gray">
            <a:xfrm flipV="1">
              <a:off x="4209922" y="1618969"/>
              <a:ext cx="0" cy="1704202"/>
            </a:xfrm>
            <a:prstGeom prst="lin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lIns="0" tIns="0" rIns="0" bIns="0">
              <a:noAutofit/>
            </a:bodyPr>
            <a:lstStyle/>
            <a:p>
              <a:endParaRPr lang="en-US" sz="1050">
                <a:solidFill>
                  <a:schemeClr val="accent4"/>
                </a:solidFill>
              </a:endParaRPr>
            </a:p>
          </p:txBody>
        </p:sp>
        <p:sp>
          <p:nvSpPr>
            <p:cNvPr id="76" name="Line">
              <a:extLst>
                <a:ext uri="{FF2B5EF4-FFF2-40B4-BE49-F238E27FC236}">
                  <a16:creationId xmlns:a16="http://schemas.microsoft.com/office/drawing/2014/main" id="{68DD63D8-FB93-F845-B7A1-AC1EF3EADD6F}"/>
                </a:ext>
              </a:extLst>
            </p:cNvPr>
            <p:cNvSpPr>
              <a:spLocks noChangeShapeType="1"/>
            </p:cNvSpPr>
            <p:nvPr userDrawn="1"/>
          </p:nvSpPr>
          <p:spPr bwMode="gray">
            <a:xfrm flipV="1">
              <a:off x="7879844" y="1618969"/>
              <a:ext cx="0" cy="1704202"/>
            </a:xfrm>
            <a:prstGeom prst="lin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lIns="0" tIns="0" rIns="0" bIns="0">
              <a:noAutofit/>
            </a:bodyPr>
            <a:lstStyle/>
            <a:p>
              <a:endParaRPr lang="en-US" sz="1050">
                <a:solidFill>
                  <a:schemeClr val="accent4"/>
                </a:solidFill>
              </a:endParaRPr>
            </a:p>
          </p:txBody>
        </p:sp>
        <p:sp>
          <p:nvSpPr>
            <p:cNvPr id="77" name="Line">
              <a:extLst>
                <a:ext uri="{FF2B5EF4-FFF2-40B4-BE49-F238E27FC236}">
                  <a16:creationId xmlns:a16="http://schemas.microsoft.com/office/drawing/2014/main" id="{20FC4EF6-A10C-9A46-B66D-5AE14AA1F8B9}"/>
                </a:ext>
              </a:extLst>
            </p:cNvPr>
            <p:cNvSpPr>
              <a:spLocks noChangeShapeType="1"/>
            </p:cNvSpPr>
            <p:nvPr/>
          </p:nvSpPr>
          <p:spPr bwMode="gray">
            <a:xfrm flipV="1">
              <a:off x="6044883" y="4381572"/>
              <a:ext cx="0" cy="1695096"/>
            </a:xfrm>
            <a:prstGeom prst="lin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lIns="0" tIns="0" rIns="0" bIns="0">
              <a:noAutofit/>
            </a:bodyPr>
            <a:lstStyle/>
            <a:p>
              <a:endParaRPr lang="en-US" sz="1050">
                <a:solidFill>
                  <a:schemeClr val="accent4"/>
                </a:solidFill>
              </a:endParaRPr>
            </a:p>
          </p:txBody>
        </p:sp>
        <p:sp>
          <p:nvSpPr>
            <p:cNvPr id="78" name="Line">
              <a:extLst>
                <a:ext uri="{FF2B5EF4-FFF2-40B4-BE49-F238E27FC236}">
                  <a16:creationId xmlns:a16="http://schemas.microsoft.com/office/drawing/2014/main" id="{B53E7C68-5F8A-074A-8FEF-5E5D36086A2B}"/>
                </a:ext>
              </a:extLst>
            </p:cNvPr>
            <p:cNvSpPr>
              <a:spLocks noChangeShapeType="1"/>
            </p:cNvSpPr>
            <p:nvPr/>
          </p:nvSpPr>
          <p:spPr bwMode="gray">
            <a:xfrm flipV="1">
              <a:off x="9714804" y="4381572"/>
              <a:ext cx="0" cy="1695096"/>
            </a:xfrm>
            <a:prstGeom prst="lin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lIns="0" tIns="0" rIns="0" bIns="0">
              <a:noAutofit/>
            </a:bodyPr>
            <a:lstStyle/>
            <a:p>
              <a:endParaRPr lang="en-US" sz="1050">
                <a:solidFill>
                  <a:schemeClr val="accent4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effectLst/>
              </a:defRPr>
            </a:lvl1pPr>
          </a:lstStyle>
          <a:p>
            <a:r>
              <a:rPr lang="en-US" dirty="0"/>
              <a:t>Page Title Placeholder 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107375-C0EA-E340-A9AC-A77865E20F6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7877" y="2057400"/>
            <a:ext cx="1943438" cy="1416050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>
              <a:lnSpc>
                <a:spcPct val="90000"/>
              </a:lnSpc>
              <a:spcAft>
                <a:spcPts val="750"/>
              </a:spcAft>
              <a:buNone/>
              <a:defRPr sz="1600" b="0">
                <a:solidFill>
                  <a:srgbClr val="737373"/>
                </a:solidFill>
              </a:defRPr>
            </a:lvl1pPr>
            <a:lvl2pPr marL="457200" indent="0">
              <a:buNone/>
              <a:defRPr sz="1600"/>
            </a:lvl2pPr>
          </a:lstStyle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2000" b="1" dirty="0">
                <a:solidFill>
                  <a:srgbClr val="3C3C3B"/>
                </a:solidFill>
              </a:rPr>
              <a:t>Description</a:t>
            </a:r>
          </a:p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1600" dirty="0">
                <a:solidFill>
                  <a:srgbClr val="3C3C3B"/>
                </a:solidFill>
              </a:rPr>
              <a:t>This is a placeholder text. </a:t>
            </a:r>
          </a:p>
        </p:txBody>
      </p:sp>
      <p:sp>
        <p:nvSpPr>
          <p:cNvPr id="65" name="Text Placeholder 3">
            <a:extLst>
              <a:ext uri="{FF2B5EF4-FFF2-40B4-BE49-F238E27FC236}">
                <a16:creationId xmlns:a16="http://schemas.microsoft.com/office/drawing/2014/main" id="{6F15CF82-2CD0-2E4F-B34F-AC86E00A5A1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04177" y="2057400"/>
            <a:ext cx="1943438" cy="1416050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>
              <a:lnSpc>
                <a:spcPct val="90000"/>
              </a:lnSpc>
              <a:spcAft>
                <a:spcPts val="750"/>
              </a:spcAft>
              <a:buNone/>
              <a:defRPr sz="1600" b="0">
                <a:solidFill>
                  <a:srgbClr val="737373"/>
                </a:solidFill>
              </a:defRPr>
            </a:lvl1pPr>
            <a:lvl2pPr marL="457200" indent="0">
              <a:buNone/>
              <a:defRPr sz="1600"/>
            </a:lvl2pPr>
          </a:lstStyle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2000" b="1" dirty="0">
                <a:solidFill>
                  <a:srgbClr val="3C3C3B"/>
                </a:solidFill>
              </a:rPr>
              <a:t>Description</a:t>
            </a:r>
          </a:p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1600" dirty="0">
                <a:solidFill>
                  <a:srgbClr val="3C3C3B"/>
                </a:solidFill>
              </a:rPr>
              <a:t>This is a placeholder text. </a:t>
            </a:r>
          </a:p>
        </p:txBody>
      </p:sp>
      <p:sp>
        <p:nvSpPr>
          <p:cNvPr id="66" name="Text Placeholder 3">
            <a:extLst>
              <a:ext uri="{FF2B5EF4-FFF2-40B4-BE49-F238E27FC236}">
                <a16:creationId xmlns:a16="http://schemas.microsoft.com/office/drawing/2014/main" id="{F4B466D3-DE16-C74A-9FA5-31292178F93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420477" y="2057400"/>
            <a:ext cx="1943438" cy="1416050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>
              <a:lnSpc>
                <a:spcPct val="90000"/>
              </a:lnSpc>
              <a:spcAft>
                <a:spcPts val="750"/>
              </a:spcAft>
              <a:buNone/>
              <a:defRPr sz="1600" b="0">
                <a:solidFill>
                  <a:srgbClr val="737373"/>
                </a:solidFill>
              </a:defRPr>
            </a:lvl1pPr>
            <a:lvl2pPr marL="457200" indent="0">
              <a:buNone/>
              <a:defRPr sz="1600"/>
            </a:lvl2pPr>
          </a:lstStyle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2000" b="1" dirty="0">
                <a:solidFill>
                  <a:srgbClr val="3C3C3B"/>
                </a:solidFill>
              </a:rPr>
              <a:t>Description</a:t>
            </a:r>
          </a:p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1600" dirty="0">
                <a:solidFill>
                  <a:srgbClr val="3C3C3B"/>
                </a:solidFill>
              </a:rPr>
              <a:t>This is a placeholder text. </a:t>
            </a:r>
          </a:p>
        </p:txBody>
      </p:sp>
      <p:sp>
        <p:nvSpPr>
          <p:cNvPr id="67" name="Text Placeholder 3">
            <a:extLst>
              <a:ext uri="{FF2B5EF4-FFF2-40B4-BE49-F238E27FC236}">
                <a16:creationId xmlns:a16="http://schemas.microsoft.com/office/drawing/2014/main" id="{AD72481F-6EA1-0D47-A9D4-5D946615D33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315077" y="4762500"/>
            <a:ext cx="1943438" cy="1416050"/>
          </a:xfrm>
          <a:prstGeom prst="rect">
            <a:avLst/>
          </a:prstGeom>
        </p:spPr>
        <p:txBody>
          <a:bodyPr vert="horz" anchor="b">
            <a:noAutofit/>
          </a:bodyPr>
          <a:lstStyle>
            <a:lvl1pPr marL="0" indent="0">
              <a:lnSpc>
                <a:spcPct val="90000"/>
              </a:lnSpc>
              <a:spcAft>
                <a:spcPts val="750"/>
              </a:spcAft>
              <a:buNone/>
              <a:defRPr sz="1600" b="0">
                <a:solidFill>
                  <a:srgbClr val="737373"/>
                </a:solidFill>
              </a:defRPr>
            </a:lvl1pPr>
            <a:lvl2pPr marL="457200" indent="0">
              <a:buNone/>
              <a:defRPr sz="1600"/>
            </a:lvl2pPr>
          </a:lstStyle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2000" b="1" dirty="0">
                <a:solidFill>
                  <a:srgbClr val="3C3C3B"/>
                </a:solidFill>
              </a:rPr>
              <a:t>Description</a:t>
            </a:r>
          </a:p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1600" dirty="0">
                <a:solidFill>
                  <a:srgbClr val="3C3C3B"/>
                </a:solidFill>
              </a:rPr>
              <a:t>This is a placeholder text. </a:t>
            </a:r>
          </a:p>
        </p:txBody>
      </p:sp>
      <p:sp>
        <p:nvSpPr>
          <p:cNvPr id="68" name="Text Placeholder 3">
            <a:extLst>
              <a:ext uri="{FF2B5EF4-FFF2-40B4-BE49-F238E27FC236}">
                <a16:creationId xmlns:a16="http://schemas.microsoft.com/office/drawing/2014/main" id="{3052959B-018D-4545-8E2B-93429D9EB3F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31377" y="4762500"/>
            <a:ext cx="1943438" cy="1416050"/>
          </a:xfrm>
          <a:prstGeom prst="rect">
            <a:avLst/>
          </a:prstGeom>
        </p:spPr>
        <p:txBody>
          <a:bodyPr vert="horz" anchor="b">
            <a:noAutofit/>
          </a:bodyPr>
          <a:lstStyle>
            <a:lvl1pPr marL="0" indent="0">
              <a:lnSpc>
                <a:spcPct val="90000"/>
              </a:lnSpc>
              <a:spcAft>
                <a:spcPts val="750"/>
              </a:spcAft>
              <a:buNone/>
              <a:defRPr sz="1600" b="0">
                <a:solidFill>
                  <a:srgbClr val="737373"/>
                </a:solidFill>
              </a:defRPr>
            </a:lvl1pPr>
            <a:lvl2pPr marL="457200" indent="0">
              <a:buNone/>
              <a:defRPr sz="1600"/>
            </a:lvl2pPr>
          </a:lstStyle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2000" b="1" dirty="0">
                <a:solidFill>
                  <a:srgbClr val="3C3C3B"/>
                </a:solidFill>
              </a:rPr>
              <a:t>Description</a:t>
            </a:r>
          </a:p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1600" dirty="0">
                <a:solidFill>
                  <a:srgbClr val="3C3C3B"/>
                </a:solidFill>
              </a:rPr>
              <a:t>This is a placeholder text. </a:t>
            </a:r>
          </a:p>
        </p:txBody>
      </p:sp>
      <p:sp>
        <p:nvSpPr>
          <p:cNvPr id="69" name="Text Placeholder 3">
            <a:extLst>
              <a:ext uri="{FF2B5EF4-FFF2-40B4-BE49-F238E27FC236}">
                <a16:creationId xmlns:a16="http://schemas.microsoft.com/office/drawing/2014/main" id="{639A20CE-0D6D-EA4E-997F-B0B0A659F90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147677" y="4762500"/>
            <a:ext cx="1943438" cy="1416050"/>
          </a:xfrm>
          <a:prstGeom prst="rect">
            <a:avLst/>
          </a:prstGeom>
        </p:spPr>
        <p:txBody>
          <a:bodyPr vert="horz" anchor="b">
            <a:noAutofit/>
          </a:bodyPr>
          <a:lstStyle>
            <a:lvl1pPr marL="0" indent="0">
              <a:lnSpc>
                <a:spcPct val="90000"/>
              </a:lnSpc>
              <a:spcAft>
                <a:spcPts val="750"/>
              </a:spcAft>
              <a:buNone/>
              <a:defRPr sz="1600" b="0">
                <a:solidFill>
                  <a:srgbClr val="737373"/>
                </a:solidFill>
              </a:defRPr>
            </a:lvl1pPr>
            <a:lvl2pPr marL="457200" indent="0">
              <a:buNone/>
              <a:defRPr sz="1600"/>
            </a:lvl2pPr>
          </a:lstStyle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2000" b="1" dirty="0">
                <a:solidFill>
                  <a:srgbClr val="3C3C3B"/>
                </a:solidFill>
              </a:rPr>
              <a:t>Description</a:t>
            </a:r>
          </a:p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1600" dirty="0">
                <a:solidFill>
                  <a:srgbClr val="3C3C3B"/>
                </a:solidFill>
              </a:rPr>
              <a:t>This is a placeholder text. </a:t>
            </a:r>
          </a:p>
        </p:txBody>
      </p:sp>
      <p:sp>
        <p:nvSpPr>
          <p:cNvPr id="85" name="Text Placeholder 12">
            <a:extLst>
              <a:ext uri="{FF2B5EF4-FFF2-40B4-BE49-F238E27FC236}">
                <a16:creationId xmlns:a16="http://schemas.microsoft.com/office/drawing/2014/main" id="{03E96EA5-1DA7-594B-95A9-739E8D4F5F0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740" y="1120581"/>
            <a:ext cx="10516342" cy="4796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25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Subtitle Placeholder</a:t>
            </a:r>
          </a:p>
        </p:txBody>
      </p:sp>
    </p:spTree>
    <p:extLst>
      <p:ext uri="{BB962C8B-B14F-4D97-AF65-F5344CB8AC3E}">
        <p14:creationId xmlns:p14="http://schemas.microsoft.com/office/powerpoint/2010/main" val="40852881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C7F7CF2-A577-2546-9316-0CC2160E4A6F}"/>
              </a:ext>
            </a:extLst>
          </p:cNvPr>
          <p:cNvSpPr/>
          <p:nvPr userDrawn="1"/>
        </p:nvSpPr>
        <p:spPr>
          <a:xfrm>
            <a:off x="10345571" y="6308522"/>
            <a:ext cx="1214651" cy="3275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FF2EC81-72AE-A74F-A934-235E12C98EA9}"/>
              </a:ext>
            </a:extLst>
          </p:cNvPr>
          <p:cNvSpPr/>
          <p:nvPr userDrawn="1"/>
        </p:nvSpPr>
        <p:spPr>
          <a:xfrm>
            <a:off x="439386" y="6377048"/>
            <a:ext cx="415389" cy="3087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5231912-DD3F-DA41-B87E-CFF4C88B787B}"/>
              </a:ext>
            </a:extLst>
          </p:cNvPr>
          <p:cNvSpPr/>
          <p:nvPr/>
        </p:nvSpPr>
        <p:spPr>
          <a:xfrm>
            <a:off x="311727" y="310394"/>
            <a:ext cx="11565346" cy="6235879"/>
          </a:xfrm>
          <a:prstGeom prst="rect">
            <a:avLst/>
          </a:prstGeom>
          <a:solidFill>
            <a:srgbClr val="3949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EA93CFA-D12D-1748-9E4C-3BBC9D29AA4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00774" y="5441338"/>
            <a:ext cx="1787250" cy="33935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D0299BF-3553-784B-AB74-5F461FA0CDB4}"/>
              </a:ext>
            </a:extLst>
          </p:cNvPr>
          <p:cNvSpPr txBox="1"/>
          <p:nvPr/>
        </p:nvSpPr>
        <p:spPr>
          <a:xfrm>
            <a:off x="-1" y="3148520"/>
            <a:ext cx="121888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0">
                <a:solidFill>
                  <a:schemeClr val="accent1"/>
                </a:solidFill>
              </a:rPr>
              <a:t>Thank you.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2A0EDCA-D6E9-4749-ADC1-6D9106036384}"/>
              </a:ext>
            </a:extLst>
          </p:cNvPr>
          <p:cNvSpPr txBox="1"/>
          <p:nvPr/>
        </p:nvSpPr>
        <p:spPr>
          <a:xfrm>
            <a:off x="-3200" y="5992626"/>
            <a:ext cx="12195200" cy="294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©2018 Teradata</a:t>
            </a:r>
            <a:endParaRPr lang="en-US" sz="1000" b="1">
              <a:solidFill>
                <a:schemeClr val="bg2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5A011A7-DFB2-DB44-9E1C-CC59AB0FCB81}"/>
              </a:ext>
            </a:extLst>
          </p:cNvPr>
          <p:cNvSpPr/>
          <p:nvPr userDrawn="1"/>
        </p:nvSpPr>
        <p:spPr>
          <a:xfrm>
            <a:off x="311727" y="310394"/>
            <a:ext cx="11565346" cy="6235879"/>
          </a:xfrm>
          <a:prstGeom prst="rect">
            <a:avLst/>
          </a:prstGeom>
          <a:solidFill>
            <a:srgbClr val="3949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E0CA0D1-A0A5-134A-8AB5-0B7C7F583103}"/>
              </a:ext>
            </a:extLst>
          </p:cNvPr>
          <p:cNvSpPr txBox="1"/>
          <p:nvPr userDrawn="1"/>
        </p:nvSpPr>
        <p:spPr>
          <a:xfrm>
            <a:off x="-1" y="3148520"/>
            <a:ext cx="121888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>
                <a:solidFill>
                  <a:schemeClr val="accent1"/>
                </a:solidFill>
              </a:rPr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40280665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egu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0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 sz="1867"/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0" y="3035047"/>
            <a:ext cx="12192000" cy="787908"/>
          </a:xfrm>
          <a:solidFill>
            <a:schemeClr val="accent1">
              <a:alpha val="90000"/>
            </a:schemeClr>
          </a:solidFill>
        </p:spPr>
        <p:txBody>
          <a:bodyPr wrap="square" lIns="182880" tIns="182880" rIns="182880" bIns="182880" anchor="ctr" anchorCtr="0">
            <a:spAutoFit/>
          </a:bodyPr>
          <a:lstStyle>
            <a:lvl1pPr marL="0" indent="0" algn="ctr">
              <a:lnSpc>
                <a:spcPct val="85000"/>
              </a:lnSpc>
              <a:spcBef>
                <a:spcPts val="267"/>
              </a:spcBef>
              <a:spcAft>
                <a:spcPts val="267"/>
              </a:spcAft>
              <a:buFont typeface="Arial" panose="020B0604020202020204" pitchFamily="34" charset="0"/>
              <a:buChar char="​"/>
              <a:tabLst/>
              <a:defRPr sz="3200" b="1">
                <a:solidFill>
                  <a:schemeClr val="bg1"/>
                </a:solidFill>
              </a:defRPr>
            </a:lvl1pPr>
            <a:lvl2pPr marL="0" indent="0" algn="ctr">
              <a:lnSpc>
                <a:spcPct val="85000"/>
              </a:lnSpc>
              <a:spcBef>
                <a:spcPts val="0"/>
              </a:spcBef>
              <a:spcAft>
                <a:spcPts val="267"/>
              </a:spcAft>
              <a:buFont typeface="Arial" panose="020B0604020202020204" pitchFamily="34" charset="0"/>
              <a:buChar char="​"/>
              <a:defRPr sz="2400" b="1">
                <a:solidFill>
                  <a:schemeClr val="bg1"/>
                </a:solidFill>
              </a:defRPr>
            </a:lvl2pPr>
            <a:lvl3pPr marL="0" indent="0" algn="ctr">
              <a:lnSpc>
                <a:spcPct val="85000"/>
              </a:lnSpc>
              <a:spcBef>
                <a:spcPts val="800"/>
              </a:spcBef>
              <a:spcAft>
                <a:spcPts val="267"/>
              </a:spcAft>
              <a:buFont typeface="Arial" panose="020B0604020202020204" pitchFamily="34" charset="0"/>
              <a:buChar char="​"/>
              <a:defRPr sz="1867" b="1">
                <a:solidFill>
                  <a:schemeClr val="bg1"/>
                </a:solidFill>
              </a:defRPr>
            </a:lvl3pPr>
            <a:lvl4pPr marL="0" indent="0" algn="ctr">
              <a:lnSpc>
                <a:spcPct val="85000"/>
              </a:lnSpc>
              <a:spcBef>
                <a:spcPts val="267"/>
              </a:spcBef>
              <a:spcAft>
                <a:spcPts val="267"/>
              </a:spcAft>
              <a:buFont typeface="Arial" panose="020B0604020202020204" pitchFamily="34" charset="0"/>
              <a:buChar char="​"/>
              <a:defRPr sz="1867" b="0">
                <a:solidFill>
                  <a:schemeClr val="bg1"/>
                </a:solidFill>
              </a:defRPr>
            </a:lvl4pPr>
            <a:lvl5pPr marL="0" indent="0" algn="ctr">
              <a:lnSpc>
                <a:spcPct val="85000"/>
              </a:lnSpc>
              <a:spcBef>
                <a:spcPts val="267"/>
              </a:spcBef>
              <a:spcAft>
                <a:spcPts val="267"/>
              </a:spcAft>
              <a:buFont typeface="Arial" panose="020B0604020202020204" pitchFamily="34" charset="0"/>
              <a:buChar char="​"/>
              <a:defRPr sz="1867" b="0">
                <a:solidFill>
                  <a:schemeClr val="bg1"/>
                </a:solidFill>
              </a:defRPr>
            </a:lvl5pPr>
            <a:lvl6pPr marL="0" indent="0" algn="ctr">
              <a:lnSpc>
                <a:spcPct val="85000"/>
              </a:lnSpc>
              <a:spcBef>
                <a:spcPts val="267"/>
              </a:spcBef>
              <a:spcAft>
                <a:spcPts val="267"/>
              </a:spcAft>
              <a:buFont typeface="Arial" panose="020B0604020202020204" pitchFamily="34" charset="0"/>
              <a:buChar char="​"/>
              <a:defRPr sz="1867" b="0">
                <a:solidFill>
                  <a:schemeClr val="bg1"/>
                </a:solidFill>
              </a:defRPr>
            </a:lvl6pPr>
            <a:lvl7pPr marL="0" indent="0" algn="ctr">
              <a:lnSpc>
                <a:spcPct val="85000"/>
              </a:lnSpc>
              <a:spcBef>
                <a:spcPts val="267"/>
              </a:spcBef>
              <a:spcAft>
                <a:spcPts val="267"/>
              </a:spcAft>
              <a:buFont typeface="Arial" panose="020B0604020202020204" pitchFamily="34" charset="0"/>
              <a:buChar char="​"/>
              <a:defRPr sz="1867" b="0">
                <a:solidFill>
                  <a:schemeClr val="bg1"/>
                </a:solidFill>
              </a:defRPr>
            </a:lvl7pPr>
            <a:lvl8pPr marL="0" indent="0" algn="ctr">
              <a:lnSpc>
                <a:spcPct val="85000"/>
              </a:lnSpc>
              <a:spcBef>
                <a:spcPts val="267"/>
              </a:spcBef>
              <a:spcAft>
                <a:spcPts val="267"/>
              </a:spcAft>
              <a:buFont typeface="Arial" panose="020B0604020202020204" pitchFamily="34" charset="0"/>
              <a:buChar char="​"/>
              <a:defRPr sz="1867" b="0">
                <a:solidFill>
                  <a:schemeClr val="bg1"/>
                </a:solidFill>
              </a:defRPr>
            </a:lvl8pPr>
            <a:lvl9pPr marL="0" indent="0" algn="ctr">
              <a:lnSpc>
                <a:spcPct val="85000"/>
              </a:lnSpc>
              <a:spcBef>
                <a:spcPts val="267"/>
              </a:spcBef>
              <a:spcAft>
                <a:spcPts val="267"/>
              </a:spcAft>
              <a:buFont typeface="Arial" panose="020B0604020202020204" pitchFamily="34" charset="0"/>
              <a:buChar char="​"/>
              <a:defRPr sz="1867" b="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84361870"/>
      </p:ext>
    </p:extLst>
  </p:cSld>
  <p:clrMapOvr>
    <a:masterClrMapping/>
  </p:clrMapOvr>
  <p:transition spd="med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454273"/>
            <a:ext cx="4114800" cy="16927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2647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FB5B278-83B7-3046-8766-F3AC294D9E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5421" y="119999"/>
            <a:ext cx="10515600" cy="715294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ECB34F34-D933-FF46-BAD3-AA030BFB1D74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87375" y="973015"/>
            <a:ext cx="6988175" cy="5237285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440810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B206701-FB2B-2243-9AF5-4D541356F370}"/>
              </a:ext>
            </a:extLst>
          </p:cNvPr>
          <p:cNvSpPr/>
          <p:nvPr userDrawn="1"/>
        </p:nvSpPr>
        <p:spPr>
          <a:xfrm>
            <a:off x="10345571" y="6308522"/>
            <a:ext cx="1214651" cy="3275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19C70DF3-C46A-0C4F-9EE9-A292209A1592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587375" y="1600200"/>
            <a:ext cx="6988175" cy="4610100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  <a:lvl2pPr>
              <a:defRPr>
                <a:solidFill>
                  <a:schemeClr val="accent2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6987433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2D2736-BFBA-BB47-995A-EF5AB50AE88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355013" y="293688"/>
            <a:ext cx="3532187" cy="625475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1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Drag image here or click the icon to prompt image insert</a:t>
            </a:r>
          </a:p>
        </p:txBody>
      </p:sp>
    </p:spTree>
    <p:extLst>
      <p:ext uri="{BB962C8B-B14F-4D97-AF65-F5344CB8AC3E}">
        <p14:creationId xmlns:p14="http://schemas.microsoft.com/office/powerpoint/2010/main" val="7937278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EBE8CA-3E13-334A-A201-6659DA8D8161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87375" y="914400"/>
            <a:ext cx="11331909" cy="5295900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  <a:lvl2pPr>
              <a:defRPr>
                <a:solidFill>
                  <a:schemeClr val="accent2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6577" y="79997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</a:p>
        </p:txBody>
      </p:sp>
    </p:spTree>
    <p:extLst>
      <p:ext uri="{BB962C8B-B14F-4D97-AF65-F5344CB8AC3E}">
        <p14:creationId xmlns:p14="http://schemas.microsoft.com/office/powerpoint/2010/main" val="41953137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+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378D16A-296F-504C-9993-61D859544475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87375" y="1254369"/>
            <a:ext cx="5007082" cy="4955931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  <a:lvl2pPr>
              <a:defRPr>
                <a:solidFill>
                  <a:schemeClr val="accent2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D724D81-F1E9-6F46-B84C-B7FD3F439A5C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096000" y="1301262"/>
            <a:ext cx="5007082" cy="4908479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  <a:lvl2pPr>
              <a:defRPr>
                <a:solidFill>
                  <a:schemeClr val="accent2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482022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94294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Line Header +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A6B53C7-6C8A-EF4D-991C-96328DBE6FA9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85788" y="1301262"/>
            <a:ext cx="11066950" cy="4909039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  <a:lvl2pPr>
              <a:defRPr>
                <a:solidFill>
                  <a:schemeClr val="accent2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788" y="130703"/>
            <a:ext cx="11020058" cy="1033991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br>
              <a:rPr lang="en-US" dirty="0"/>
            </a:br>
            <a:r>
              <a:rPr lang="en-US" dirty="0"/>
              <a:t>Multiple Line Header Sample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693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Line Header + 2 Columns +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4876AF9-4E67-6742-A567-9D6633A6E7E0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6095999" y="1383322"/>
            <a:ext cx="5010912" cy="482697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388B4DA-5AC5-7B4B-BB18-DF4B84C53092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85788" y="1383323"/>
            <a:ext cx="5010912" cy="482697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1311" y="130704"/>
            <a:ext cx="10515600" cy="1033991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br>
              <a:rPr lang="en-US" dirty="0"/>
            </a:br>
            <a:r>
              <a:rPr lang="en-US" dirty="0"/>
              <a:t>Multiple Line Header Sample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42872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9ACDF3-7909-7F4D-9ED4-6F2AFF5FE89F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587375" y="1729154"/>
            <a:ext cx="3273425" cy="4481146"/>
          </a:xfrm>
        </p:spPr>
        <p:txBody>
          <a:bodyPr/>
          <a:lstStyle>
            <a:lvl1pPr marL="230188" indent="-230188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1800">
                <a:solidFill>
                  <a:schemeClr val="accent2"/>
                </a:solidFill>
              </a:defRPr>
            </a:lvl1pPr>
            <a:lvl2pPr marL="461963" indent="-222250">
              <a:lnSpc>
                <a:spcPct val="90000"/>
              </a:lnSpc>
              <a:spcBef>
                <a:spcPts val="500"/>
              </a:spcBef>
              <a:tabLst/>
              <a:defRPr sz="1800">
                <a:solidFill>
                  <a:schemeClr val="accent2"/>
                </a:solidFill>
              </a:defRPr>
            </a:lvl2pPr>
            <a:lvl3pPr marL="690563" indent="-177800">
              <a:lnSpc>
                <a:spcPct val="90000"/>
              </a:lnSpc>
              <a:spcBef>
                <a:spcPts val="500"/>
              </a:spcBef>
              <a:tabLst/>
              <a:defRPr>
                <a:solidFill>
                  <a:schemeClr val="accent2"/>
                </a:solidFill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02A41B34-1B59-0E48-A253-A7B35CA14A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71B82E3-D306-D645-8BF6-703EE52D6634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4208144" y="1729154"/>
            <a:ext cx="3273425" cy="4481146"/>
          </a:xfrm>
        </p:spPr>
        <p:txBody>
          <a:bodyPr/>
          <a:lstStyle>
            <a:lvl1pPr marL="230188" indent="-230188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1800">
                <a:solidFill>
                  <a:schemeClr val="accent2"/>
                </a:solidFill>
              </a:defRPr>
            </a:lvl1pPr>
            <a:lvl2pPr marL="461963" indent="-222250">
              <a:lnSpc>
                <a:spcPct val="90000"/>
              </a:lnSpc>
              <a:spcBef>
                <a:spcPts val="500"/>
              </a:spcBef>
              <a:tabLst/>
              <a:defRPr sz="1800">
                <a:solidFill>
                  <a:schemeClr val="accent2"/>
                </a:solidFill>
              </a:defRPr>
            </a:lvl2pPr>
            <a:lvl3pPr marL="690563" indent="-177800">
              <a:lnSpc>
                <a:spcPct val="90000"/>
              </a:lnSpc>
              <a:spcBef>
                <a:spcPts val="500"/>
              </a:spcBef>
              <a:tabLst/>
              <a:defRPr>
                <a:solidFill>
                  <a:schemeClr val="accent2"/>
                </a:solidFill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0256D42C-B49D-8445-B1DA-DD261C5504EC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7829657" y="1729154"/>
            <a:ext cx="3273425" cy="4481146"/>
          </a:xfrm>
        </p:spPr>
        <p:txBody>
          <a:bodyPr/>
          <a:lstStyle>
            <a:lvl1pPr marL="230188" indent="-230188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1800">
                <a:solidFill>
                  <a:schemeClr val="accent2"/>
                </a:solidFill>
              </a:defRPr>
            </a:lvl1pPr>
            <a:lvl2pPr marL="461963" indent="-222250">
              <a:lnSpc>
                <a:spcPct val="90000"/>
              </a:lnSpc>
              <a:spcBef>
                <a:spcPts val="500"/>
              </a:spcBef>
              <a:tabLst/>
              <a:defRPr sz="1800">
                <a:solidFill>
                  <a:schemeClr val="accent2"/>
                </a:solidFill>
              </a:defRPr>
            </a:lvl2pPr>
            <a:lvl3pPr marL="690563" indent="-177800">
              <a:lnSpc>
                <a:spcPct val="90000"/>
              </a:lnSpc>
              <a:spcBef>
                <a:spcPts val="500"/>
              </a:spcBef>
              <a:tabLst/>
              <a:defRPr>
                <a:solidFill>
                  <a:schemeClr val="accent2"/>
                </a:solidFill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EDBF9AF2-FEB3-7349-9371-958557A5E5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7375" y="1303491"/>
            <a:ext cx="3273315" cy="3719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Subhead Title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6213987E-622A-AB46-832A-1833AAF9D73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08254" y="1303491"/>
            <a:ext cx="3273315" cy="3719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Subhead Title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1B69AF3B-2FA6-3642-B6BE-BC6255BD16B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829133" y="1303491"/>
            <a:ext cx="3273315" cy="3719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Subhead Title</a:t>
            </a:r>
          </a:p>
        </p:txBody>
      </p:sp>
    </p:spTree>
    <p:extLst>
      <p:ext uri="{BB962C8B-B14F-4D97-AF65-F5344CB8AC3E}">
        <p14:creationId xmlns:p14="http://schemas.microsoft.com/office/powerpoint/2010/main" val="29175341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0F56FA7-97CD-CC44-A8FE-03ECA54A4B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750" y="212738"/>
            <a:ext cx="11049203" cy="71529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AB083E24-8154-9543-A6CC-28C5F5B3C69F}"/>
              </a:ext>
            </a:extLst>
          </p:cNvPr>
          <p:cNvSpPr txBox="1">
            <a:spLocks/>
          </p:cNvSpPr>
          <p:nvPr/>
        </p:nvSpPr>
        <p:spPr>
          <a:xfrm>
            <a:off x="87720" y="6540193"/>
            <a:ext cx="328449" cy="251607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50" b="0" i="0" kern="1200" smtClean="0"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898C9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C9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898C9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898C9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sz="1250" b="0" i="0" kern="1200"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    </a:t>
            </a:r>
            <a:endParaRPr lang="en-US" sz="1000">
              <a:solidFill>
                <a:schemeClr val="tx2"/>
              </a:solidFill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45ADBA48-0344-6447-B080-904752F0BE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7482" y="1131277"/>
            <a:ext cx="10971472" cy="53156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830761E-1058-AE46-808B-05F1BF8A8B23}"/>
              </a:ext>
            </a:extLst>
          </p:cNvPr>
          <p:cNvSpPr/>
          <p:nvPr userDrawn="1"/>
        </p:nvSpPr>
        <p:spPr>
          <a:xfrm>
            <a:off x="165451" y="6593503"/>
            <a:ext cx="171522" cy="1692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fld id="{233707B4-AEDC-BC43-B2A3-31B9137B1060}" type="slidenum">
              <a:rPr lang="en-US" sz="1100" smtClean="0">
                <a:solidFill>
                  <a:schemeClr val="accent1"/>
                </a:solidFill>
              </a:rPr>
              <a:pPr/>
              <a:t>‹#›</a:t>
            </a:fld>
            <a:endParaRPr lang="en-US" sz="11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0533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68" r:id="rId2"/>
    <p:sldLayoutId id="2147483769" r:id="rId3"/>
    <p:sldLayoutId id="2147483774" r:id="rId4"/>
    <p:sldLayoutId id="2147483794" r:id="rId5"/>
    <p:sldLayoutId id="2147483773" r:id="rId6"/>
    <p:sldLayoutId id="2147483795" r:id="rId7"/>
    <p:sldLayoutId id="2147483796" r:id="rId8"/>
    <p:sldLayoutId id="2147483778" r:id="rId9"/>
    <p:sldLayoutId id="2147483779" r:id="rId10"/>
    <p:sldLayoutId id="2147483790" r:id="rId11"/>
    <p:sldLayoutId id="2147483793" r:id="rId12"/>
    <p:sldLayoutId id="2147483797" r:id="rId13"/>
    <p:sldLayoutId id="2147483798" r:id="rId14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100" b="1" i="0" kern="1200">
          <a:solidFill>
            <a:schemeClr val="accent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34950" indent="-23495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tabLst/>
        <a:defRPr sz="2100" kern="1200">
          <a:solidFill>
            <a:schemeClr val="accent2"/>
          </a:solidFill>
          <a:latin typeface="+mn-lt"/>
          <a:ea typeface="+mn-ea"/>
          <a:cs typeface="+mn-cs"/>
        </a:defRPr>
      </a:lvl1pPr>
      <a:lvl2pPr marL="577850" indent="-223838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tabLst/>
        <a:defRPr sz="1900" kern="1200">
          <a:solidFill>
            <a:schemeClr val="accent2"/>
          </a:solidFill>
          <a:latin typeface="+mn-lt"/>
          <a:ea typeface="+mn-ea"/>
          <a:cs typeface="+mn-cs"/>
        </a:defRPr>
      </a:lvl2pPr>
      <a:lvl3pPr marL="914400" indent="-23336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700" kern="1200">
          <a:solidFill>
            <a:schemeClr val="accent2"/>
          </a:solidFill>
          <a:latin typeface="+mn-lt"/>
          <a:ea typeface="+mn-ea"/>
          <a:cs typeface="+mn-cs"/>
        </a:defRPr>
      </a:lvl3pPr>
      <a:lvl4pPr marL="1260475" indent="-23336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700" kern="1200">
          <a:solidFill>
            <a:schemeClr val="accent2"/>
          </a:solidFill>
          <a:latin typeface="+mn-lt"/>
          <a:ea typeface="+mn-ea"/>
          <a:cs typeface="+mn-cs"/>
        </a:defRPr>
      </a:lvl4pPr>
      <a:lvl5pPr marL="1603375" indent="-2222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700" kern="1200">
          <a:solidFill>
            <a:schemeClr val="accent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3" pos="360">
          <p15:clr>
            <a:srgbClr val="F26B43"/>
          </p15:clr>
        </p15:guide>
        <p15:guide id="24" orient="horz" pos="408">
          <p15:clr>
            <a:srgbClr val="F26B43"/>
          </p15:clr>
        </p15:guide>
        <p15:guide id="25" orient="horz" pos="1008">
          <p15:clr>
            <a:srgbClr val="F26B43"/>
          </p15:clr>
        </p15:guide>
        <p15:guide id="26" orient="horz" pos="3912">
          <p15:clr>
            <a:srgbClr val="F26B43"/>
          </p15:clr>
        </p15:guide>
        <p15:guide id="27" orient="horz" pos="1296">
          <p15:clr>
            <a:srgbClr val="F26B43"/>
          </p15:clr>
        </p15:guide>
        <p15:guide id="28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tags" Target="../tags/tag11.xml"/><Relationship Id="rId13" Type="http://schemas.openxmlformats.org/officeDocument/2006/relationships/tags" Target="../tags/tag16.xml"/><Relationship Id="rId18" Type="http://schemas.openxmlformats.org/officeDocument/2006/relationships/tags" Target="../tags/tag21.xml"/><Relationship Id="rId3" Type="http://schemas.openxmlformats.org/officeDocument/2006/relationships/tags" Target="../tags/tag6.xml"/><Relationship Id="rId21" Type="http://schemas.openxmlformats.org/officeDocument/2006/relationships/tags" Target="../tags/tag24.xml"/><Relationship Id="rId7" Type="http://schemas.openxmlformats.org/officeDocument/2006/relationships/tags" Target="../tags/tag10.xml"/><Relationship Id="rId12" Type="http://schemas.openxmlformats.org/officeDocument/2006/relationships/tags" Target="../tags/tag15.xml"/><Relationship Id="rId17" Type="http://schemas.openxmlformats.org/officeDocument/2006/relationships/tags" Target="../tags/tag20.xml"/><Relationship Id="rId2" Type="http://schemas.openxmlformats.org/officeDocument/2006/relationships/tags" Target="../tags/tag5.xml"/><Relationship Id="rId16" Type="http://schemas.openxmlformats.org/officeDocument/2006/relationships/tags" Target="../tags/tag19.xml"/><Relationship Id="rId20" Type="http://schemas.openxmlformats.org/officeDocument/2006/relationships/tags" Target="../tags/tag23.xml"/><Relationship Id="rId1" Type="http://schemas.openxmlformats.org/officeDocument/2006/relationships/tags" Target="../tags/tag4.xml"/><Relationship Id="rId6" Type="http://schemas.openxmlformats.org/officeDocument/2006/relationships/tags" Target="../tags/tag9.xml"/><Relationship Id="rId11" Type="http://schemas.openxmlformats.org/officeDocument/2006/relationships/tags" Target="../tags/tag14.xml"/><Relationship Id="rId5" Type="http://schemas.openxmlformats.org/officeDocument/2006/relationships/tags" Target="../tags/tag8.xml"/><Relationship Id="rId15" Type="http://schemas.openxmlformats.org/officeDocument/2006/relationships/tags" Target="../tags/tag18.xml"/><Relationship Id="rId23" Type="http://schemas.openxmlformats.org/officeDocument/2006/relationships/notesSlide" Target="../notesSlides/notesSlide8.xml"/><Relationship Id="rId10" Type="http://schemas.openxmlformats.org/officeDocument/2006/relationships/tags" Target="../tags/tag13.xml"/><Relationship Id="rId19" Type="http://schemas.openxmlformats.org/officeDocument/2006/relationships/tags" Target="../tags/tag22.xml"/><Relationship Id="rId4" Type="http://schemas.openxmlformats.org/officeDocument/2006/relationships/tags" Target="../tags/tag7.xml"/><Relationship Id="rId9" Type="http://schemas.openxmlformats.org/officeDocument/2006/relationships/tags" Target="../tags/tag12.xml"/><Relationship Id="rId14" Type="http://schemas.openxmlformats.org/officeDocument/2006/relationships/tags" Target="../tags/tag17.xml"/><Relationship Id="rId22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tags" Target="../tags/tag27.xml"/><Relationship Id="rId7" Type="http://schemas.openxmlformats.org/officeDocument/2006/relationships/slideLayout" Target="../slideLayouts/slideLayout14.xml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6" Type="http://schemas.openxmlformats.org/officeDocument/2006/relationships/tags" Target="../tags/tag30.xml"/><Relationship Id="rId5" Type="http://schemas.openxmlformats.org/officeDocument/2006/relationships/tags" Target="../tags/tag29.xml"/><Relationship Id="rId4" Type="http://schemas.openxmlformats.org/officeDocument/2006/relationships/tags" Target="../tags/tag2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tags" Target="../tags/tag38.xml"/><Relationship Id="rId13" Type="http://schemas.openxmlformats.org/officeDocument/2006/relationships/slideLayout" Target="../slideLayouts/slideLayout14.xml"/><Relationship Id="rId3" Type="http://schemas.openxmlformats.org/officeDocument/2006/relationships/tags" Target="../tags/tag33.xml"/><Relationship Id="rId7" Type="http://schemas.openxmlformats.org/officeDocument/2006/relationships/tags" Target="../tags/tag37.xml"/><Relationship Id="rId12" Type="http://schemas.openxmlformats.org/officeDocument/2006/relationships/tags" Target="../tags/tag42.xml"/><Relationship Id="rId2" Type="http://schemas.openxmlformats.org/officeDocument/2006/relationships/tags" Target="../tags/tag32.xml"/><Relationship Id="rId1" Type="http://schemas.openxmlformats.org/officeDocument/2006/relationships/tags" Target="../tags/tag31.xml"/><Relationship Id="rId6" Type="http://schemas.openxmlformats.org/officeDocument/2006/relationships/tags" Target="../tags/tag36.xml"/><Relationship Id="rId11" Type="http://schemas.openxmlformats.org/officeDocument/2006/relationships/tags" Target="../tags/tag41.xml"/><Relationship Id="rId5" Type="http://schemas.openxmlformats.org/officeDocument/2006/relationships/tags" Target="../tags/tag35.xml"/><Relationship Id="rId10" Type="http://schemas.openxmlformats.org/officeDocument/2006/relationships/tags" Target="../tags/tag40.xml"/><Relationship Id="rId4" Type="http://schemas.openxmlformats.org/officeDocument/2006/relationships/tags" Target="../tags/tag34.xml"/><Relationship Id="rId9" Type="http://schemas.openxmlformats.org/officeDocument/2006/relationships/tags" Target="../tags/tag39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.xml"/><Relationship Id="rId4" Type="http://schemas.openxmlformats.org/officeDocument/2006/relationships/image" Target="../media/image9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58E025F6-E6BF-0E4A-A4D3-1166BBF5190C}"/>
              </a:ext>
            </a:extLst>
          </p:cNvPr>
          <p:cNvSpPr txBox="1">
            <a:spLocks/>
          </p:cNvSpPr>
          <p:nvPr/>
        </p:nvSpPr>
        <p:spPr>
          <a:xfrm>
            <a:off x="4367983" y="106104"/>
            <a:ext cx="3065293" cy="529901"/>
          </a:xfrm>
          <a:prstGeom prst="rect">
            <a:avLst/>
          </a:prstGeom>
          <a:solidFill>
            <a:schemeClr val="accent1">
              <a:alpha val="82000"/>
            </a:schemeClr>
          </a:solidFill>
          <a:ln w="19050">
            <a:solidFill>
              <a:schemeClr val="bg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3200" dirty="0">
                <a:solidFill>
                  <a:schemeClr val="bg1"/>
                </a:solidFill>
              </a:rPr>
              <a:t>UCSD CSE 30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5E174D66-3123-D045-B072-4840BB2339BA}"/>
              </a:ext>
            </a:extLst>
          </p:cNvPr>
          <p:cNvSpPr txBox="1">
            <a:spLocks/>
          </p:cNvSpPr>
          <p:nvPr/>
        </p:nvSpPr>
        <p:spPr>
          <a:xfrm>
            <a:off x="132080" y="6312861"/>
            <a:ext cx="1872474" cy="439035"/>
          </a:xfrm>
          <a:prstGeom prst="rect">
            <a:avLst/>
          </a:prstGeom>
          <a:solidFill>
            <a:schemeClr val="accent1">
              <a:alpha val="82000"/>
            </a:schemeClr>
          </a:solidFill>
          <a:ln w="19050">
            <a:solidFill>
              <a:schemeClr val="bg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None/>
            </a:pPr>
            <a:r>
              <a:rPr lang="en-US" sz="2400" dirty="0">
                <a:solidFill>
                  <a:schemeClr val="bg1"/>
                </a:solidFill>
              </a:rPr>
              <a:t>Keith Muller 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BE1A69CC-8F22-AB43-93CF-012DCF287252}"/>
              </a:ext>
            </a:extLst>
          </p:cNvPr>
          <p:cNvSpPr txBox="1">
            <a:spLocks/>
          </p:cNvSpPr>
          <p:nvPr/>
        </p:nvSpPr>
        <p:spPr>
          <a:xfrm>
            <a:off x="2209624" y="831304"/>
            <a:ext cx="7382010" cy="439035"/>
          </a:xfrm>
          <a:prstGeom prst="rect">
            <a:avLst/>
          </a:prstGeom>
          <a:solidFill>
            <a:schemeClr val="accent1">
              <a:alpha val="82000"/>
            </a:schemeClr>
          </a:solidFill>
          <a:ln w="19050">
            <a:solidFill>
              <a:schemeClr val="bg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</a:rPr>
              <a:t>Computer Organization and Systems Programming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F3B7A0EB-E952-534D-AB9C-66F390770BCB}"/>
              </a:ext>
            </a:extLst>
          </p:cNvPr>
          <p:cNvSpPr txBox="1">
            <a:spLocks/>
          </p:cNvSpPr>
          <p:nvPr/>
        </p:nvSpPr>
        <p:spPr>
          <a:xfrm>
            <a:off x="47766" y="106104"/>
            <a:ext cx="1781034" cy="283363"/>
          </a:xfrm>
          <a:prstGeom prst="rect">
            <a:avLst/>
          </a:prstGeom>
          <a:solidFill>
            <a:schemeClr val="accent1">
              <a:alpha val="82000"/>
            </a:schemeClr>
          </a:solidFill>
          <a:ln w="19050">
            <a:solidFill>
              <a:schemeClr val="bg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None/>
            </a:pPr>
            <a:r>
              <a:rPr lang="en-US" sz="1400" dirty="0">
                <a:solidFill>
                  <a:schemeClr val="bg1"/>
                </a:solidFill>
              </a:rPr>
              <a:t>Version 1.06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D22727E5-5B15-724E-826E-36ABEDEC895F}"/>
              </a:ext>
            </a:extLst>
          </p:cNvPr>
          <p:cNvSpPr txBox="1">
            <a:spLocks/>
          </p:cNvSpPr>
          <p:nvPr/>
        </p:nvSpPr>
        <p:spPr>
          <a:xfrm>
            <a:off x="3519883" y="2226179"/>
            <a:ext cx="4516784" cy="439035"/>
          </a:xfrm>
          <a:prstGeom prst="rect">
            <a:avLst/>
          </a:prstGeom>
          <a:solidFill>
            <a:schemeClr val="accent1">
              <a:alpha val="82000"/>
            </a:schemeClr>
          </a:solidFill>
          <a:ln w="19050">
            <a:solidFill>
              <a:schemeClr val="bg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</a:rPr>
              <a:t>Lecture 13 – November 1, 2022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DE8581D4-3240-B84B-B927-EFFED5BE8CCD}"/>
              </a:ext>
            </a:extLst>
          </p:cNvPr>
          <p:cNvSpPr txBox="1">
            <a:spLocks/>
          </p:cNvSpPr>
          <p:nvPr/>
        </p:nvSpPr>
        <p:spPr>
          <a:xfrm>
            <a:off x="3519883" y="1427672"/>
            <a:ext cx="4135559" cy="439035"/>
          </a:xfrm>
          <a:prstGeom prst="rect">
            <a:avLst/>
          </a:prstGeom>
          <a:solidFill>
            <a:schemeClr val="accent1">
              <a:alpha val="82000"/>
            </a:schemeClr>
          </a:solidFill>
          <a:ln w="19050">
            <a:solidFill>
              <a:schemeClr val="bg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</a:rPr>
              <a:t>Aarch32 Assembly – Part 1</a:t>
            </a:r>
          </a:p>
        </p:txBody>
      </p:sp>
    </p:spTree>
    <p:extLst>
      <p:ext uri="{BB962C8B-B14F-4D97-AF65-F5344CB8AC3E}">
        <p14:creationId xmlns:p14="http://schemas.microsoft.com/office/powerpoint/2010/main" val="15417913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39932E2-C186-A00A-2E74-D09F279C2F4D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25168" y="794359"/>
            <a:ext cx="11237113" cy="1653590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400" dirty="0"/>
              <a:t>Repeat the series of instructions in a loop means </a:t>
            </a:r>
            <a:r>
              <a:rPr lang="en-US" sz="2400" dirty="0">
                <a:solidFill>
                  <a:srgbClr val="F37440"/>
                </a:solidFill>
              </a:rPr>
              <a:t>altering the flow of execution</a:t>
            </a:r>
          </a:p>
          <a:p>
            <a:r>
              <a:rPr lang="en-US" sz="2400" dirty="0"/>
              <a:t>This is used with if statements and loops</a:t>
            </a:r>
          </a:p>
          <a:p>
            <a:r>
              <a:rPr lang="en-US" sz="2400" dirty="0"/>
              <a:t>Below is an </a:t>
            </a:r>
            <a:r>
              <a:rPr lang="en-US" sz="2400" dirty="0">
                <a:solidFill>
                  <a:srgbClr val="FF0000"/>
                </a:solidFill>
              </a:rPr>
              <a:t>infinite</a:t>
            </a:r>
            <a:r>
              <a:rPr lang="en-US" sz="2400" dirty="0"/>
              <a:t> loop (</a:t>
            </a:r>
            <a:r>
              <a:rPr lang="en-US" sz="2400" dirty="0" err="1"/>
              <a:t>br</a:t>
            </a:r>
            <a:r>
              <a:rPr lang="en-US" sz="2400" dirty="0"/>
              <a:t> instruction: unconditional branch: "</a:t>
            </a:r>
            <a:r>
              <a:rPr lang="en-US" sz="2400" dirty="0" err="1"/>
              <a:t>goto</a:t>
            </a:r>
            <a:r>
              <a:rPr lang="en-US" sz="2400" dirty="0"/>
              <a:t>"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58EDA57-27DF-FEC4-836C-33BEC78D7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 Execution: Looping in the Execution Flow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2A348B-CB43-D209-BF96-59DFC6978FB5}"/>
              </a:ext>
            </a:extLst>
          </p:cNvPr>
          <p:cNvSpPr txBox="1"/>
          <p:nvPr/>
        </p:nvSpPr>
        <p:spPr>
          <a:xfrm>
            <a:off x="3768669" y="3218073"/>
            <a:ext cx="4410182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400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Lloop</a:t>
            </a:r>
            <a:r>
              <a:rPr lang="en-US" sz="24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add r0, r1, r1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0F57C3-460E-119D-7BC5-7C146C5D5FB3}"/>
              </a:ext>
            </a:extLst>
          </p:cNvPr>
          <p:cNvSpPr txBox="1"/>
          <p:nvPr/>
        </p:nvSpPr>
        <p:spPr>
          <a:xfrm>
            <a:off x="3768669" y="3823512"/>
            <a:ext cx="4410182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add r0, r0, r0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7D213A-2B25-94BC-EF9C-BFB6FFC56DA5}"/>
              </a:ext>
            </a:extLst>
          </p:cNvPr>
          <p:cNvSpPr txBox="1"/>
          <p:nvPr/>
        </p:nvSpPr>
        <p:spPr>
          <a:xfrm>
            <a:off x="3768669" y="4333103"/>
            <a:ext cx="4410182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add r0, r0, r0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D89BEF-A0B7-2768-E053-A4A4A2DF47DB}"/>
              </a:ext>
            </a:extLst>
          </p:cNvPr>
          <p:cNvSpPr txBox="1"/>
          <p:nvPr/>
        </p:nvSpPr>
        <p:spPr>
          <a:xfrm>
            <a:off x="3768669" y="4877599"/>
            <a:ext cx="4410182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sub r1, r0, r1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B88A92-2691-0FB9-A199-5FEB4DF5D727}"/>
              </a:ext>
            </a:extLst>
          </p:cNvPr>
          <p:cNvSpPr txBox="1"/>
          <p:nvPr/>
        </p:nvSpPr>
        <p:spPr>
          <a:xfrm>
            <a:off x="9194337" y="3218074"/>
            <a:ext cx="2733439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 = 4 r1 = 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BCF458-F76F-52DD-2B5A-1A6465B6AF95}"/>
              </a:ext>
            </a:extLst>
          </p:cNvPr>
          <p:cNvSpPr txBox="1"/>
          <p:nvPr/>
        </p:nvSpPr>
        <p:spPr>
          <a:xfrm>
            <a:off x="9194337" y="2637168"/>
            <a:ext cx="2733439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 = 1 r1 = 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14892D5-184F-4FDC-8D80-CD1833287855}"/>
              </a:ext>
            </a:extLst>
          </p:cNvPr>
          <p:cNvSpPr txBox="1"/>
          <p:nvPr/>
        </p:nvSpPr>
        <p:spPr>
          <a:xfrm>
            <a:off x="9194337" y="3771853"/>
            <a:ext cx="2733440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 = 8 r1 = 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C6FE7FB-C6F7-9C5E-AC20-704AC1FEA230}"/>
              </a:ext>
            </a:extLst>
          </p:cNvPr>
          <p:cNvSpPr txBox="1"/>
          <p:nvPr/>
        </p:nvSpPr>
        <p:spPr>
          <a:xfrm>
            <a:off x="9194338" y="4333103"/>
            <a:ext cx="2733440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 = 16 r1 = 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0B7B07F-B250-B75A-0201-821B87721FAF}"/>
              </a:ext>
            </a:extLst>
          </p:cNvPr>
          <p:cNvSpPr txBox="1"/>
          <p:nvPr/>
        </p:nvSpPr>
        <p:spPr>
          <a:xfrm>
            <a:off x="9194337" y="4890616"/>
            <a:ext cx="2733441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 = 16 r1 = 14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416621F-8D5E-799E-5D22-53D172B9F2D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B4017EF-D148-97FF-58F6-85943BE3EF5D}"/>
              </a:ext>
            </a:extLst>
          </p:cNvPr>
          <p:cNvSpPr txBox="1"/>
          <p:nvPr/>
        </p:nvSpPr>
        <p:spPr>
          <a:xfrm>
            <a:off x="3768669" y="5422095"/>
            <a:ext cx="4410182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US" sz="24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br</a:t>
            </a:r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400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Lloop</a:t>
            </a:r>
            <a:r>
              <a:rPr lang="en-US" sz="24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</a:p>
        </p:txBody>
      </p:sp>
      <p:sp>
        <p:nvSpPr>
          <p:cNvPr id="15" name="Circular Arrow 14">
            <a:extLst>
              <a:ext uri="{FF2B5EF4-FFF2-40B4-BE49-F238E27FC236}">
                <a16:creationId xmlns:a16="http://schemas.microsoft.com/office/drawing/2014/main" id="{2BD60E46-C1D2-B4F1-C81C-195663FFDE31}"/>
              </a:ext>
            </a:extLst>
          </p:cNvPr>
          <p:cNvSpPr/>
          <p:nvPr/>
        </p:nvSpPr>
        <p:spPr>
          <a:xfrm rot="16200000">
            <a:off x="2465400" y="3614180"/>
            <a:ext cx="2758268" cy="2021286"/>
          </a:xfrm>
          <a:prstGeom prst="circularArrow">
            <a:avLst>
              <a:gd name="adj1" fmla="val 6610"/>
              <a:gd name="adj2" fmla="val 690887"/>
              <a:gd name="adj3" fmla="val 20414060"/>
              <a:gd name="adj4" fmla="val 11185238"/>
              <a:gd name="adj5" fmla="val 1425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92E9A41-4435-8240-BB9C-8BA5B003BF07}"/>
              </a:ext>
            </a:extLst>
          </p:cNvPr>
          <p:cNvSpPr txBox="1"/>
          <p:nvPr/>
        </p:nvSpPr>
        <p:spPr>
          <a:xfrm>
            <a:off x="3499583" y="6113889"/>
            <a:ext cx="7135287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branch to the instruction at memory location with the label:  .</a:t>
            </a:r>
            <a:r>
              <a:rPr lang="en-US" dirty="0" err="1">
                <a:solidFill>
                  <a:srgbClr val="0070C0"/>
                </a:solidFill>
              </a:rPr>
              <a:t>Lloop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17" name="Up Arrow 16">
            <a:extLst>
              <a:ext uri="{FF2B5EF4-FFF2-40B4-BE49-F238E27FC236}">
                <a16:creationId xmlns:a16="http://schemas.microsoft.com/office/drawing/2014/main" id="{F2673828-E788-04B3-5959-E6EA5BBE3308}"/>
              </a:ext>
            </a:extLst>
          </p:cNvPr>
          <p:cNvSpPr/>
          <p:nvPr/>
        </p:nvSpPr>
        <p:spPr>
          <a:xfrm>
            <a:off x="6698162" y="5883760"/>
            <a:ext cx="242047" cy="230129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0461BE3-45EB-45E8-E9B1-5EE212C2DF11}"/>
              </a:ext>
            </a:extLst>
          </p:cNvPr>
          <p:cNvSpPr txBox="1"/>
          <p:nvPr/>
        </p:nvSpPr>
        <p:spPr>
          <a:xfrm>
            <a:off x="2833891" y="2609426"/>
            <a:ext cx="5339923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the address of this instruction has the name .</a:t>
            </a:r>
            <a:r>
              <a:rPr lang="en-US" dirty="0" err="1">
                <a:solidFill>
                  <a:srgbClr val="0070C0"/>
                </a:solidFill>
              </a:rPr>
              <a:t>Lloop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19" name="Up Arrow 18">
            <a:extLst>
              <a:ext uri="{FF2B5EF4-FFF2-40B4-BE49-F238E27FC236}">
                <a16:creationId xmlns:a16="http://schemas.microsoft.com/office/drawing/2014/main" id="{2CD16C8E-387F-5BED-FA3F-3AA43D700F6E}"/>
              </a:ext>
            </a:extLst>
          </p:cNvPr>
          <p:cNvSpPr/>
          <p:nvPr/>
        </p:nvSpPr>
        <p:spPr>
          <a:xfrm rot="10800000">
            <a:off x="4284869" y="2987944"/>
            <a:ext cx="242047" cy="230129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0B8683F-3261-E5F5-1DBF-32ACF53F76FD}"/>
              </a:ext>
            </a:extLst>
          </p:cNvPr>
          <p:cNvSpPr txBox="1"/>
          <p:nvPr/>
        </p:nvSpPr>
        <p:spPr>
          <a:xfrm>
            <a:off x="116734" y="3162311"/>
            <a:ext cx="2903359" cy="267765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Infinite loop C</a:t>
            </a:r>
          </a:p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 {</a:t>
            </a:r>
          </a:p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r0 = r1 + r1;</a:t>
            </a:r>
          </a:p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r0 = r0 + r0;</a:t>
            </a:r>
          </a:p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r0 = r0 + r0;</a:t>
            </a:r>
          </a:p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r1 = r0 – r1;</a:t>
            </a:r>
          </a:p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} while(1);</a:t>
            </a:r>
          </a:p>
        </p:txBody>
      </p:sp>
    </p:spTree>
    <p:extLst>
      <p:ext uri="{BB962C8B-B14F-4D97-AF65-F5344CB8AC3E}">
        <p14:creationId xmlns:p14="http://schemas.microsoft.com/office/powerpoint/2010/main" val="4215613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9" name="Table 3">
            <a:extLst>
              <a:ext uri="{FF2B5EF4-FFF2-40B4-BE49-F238E27FC236}">
                <a16:creationId xmlns:a16="http://schemas.microsoft.com/office/drawing/2014/main" id="{B9198EF9-9729-0572-39D4-8A7F821DA5EE}"/>
              </a:ext>
            </a:extLst>
          </p:cNvPr>
          <p:cNvGraphicFramePr>
            <a:graphicFrameLocks noGrp="1"/>
          </p:cNvGraphicFramePr>
          <p:nvPr/>
        </p:nvGraphicFramePr>
        <p:xfrm>
          <a:off x="738840" y="5315769"/>
          <a:ext cx="6925822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62911">
                  <a:extLst>
                    <a:ext uri="{9D8B030D-6E8A-4147-A177-3AD203B41FA5}">
                      <a16:colId xmlns:a16="http://schemas.microsoft.com/office/drawing/2014/main" val="2539276723"/>
                    </a:ext>
                  </a:extLst>
                </a:gridCol>
                <a:gridCol w="3462911">
                  <a:extLst>
                    <a:ext uri="{9D8B030D-6E8A-4147-A177-3AD203B41FA5}">
                      <a16:colId xmlns:a16="http://schemas.microsoft.com/office/drawing/2014/main" val="14998233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31</a:t>
                      </a:r>
                    </a:p>
                  </a:txBody>
                  <a:tcPr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36751616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Address of </a:t>
                      </a:r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a location in memory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2586358"/>
                  </a:ext>
                </a:extLst>
              </a:tr>
            </a:tbl>
          </a:graphicData>
        </a:graphic>
      </p:graphicFrame>
      <p:sp>
        <p:nvSpPr>
          <p:cNvPr id="4" name="Title 1">
            <a:extLst>
              <a:ext uri="{FF2B5EF4-FFF2-40B4-BE49-F238E27FC236}">
                <a16:creationId xmlns:a16="http://schemas.microsoft.com/office/drawing/2014/main" id="{B66E8002-E454-1D48-AE11-B7E2B2FBA8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776" y="38009"/>
            <a:ext cx="10515600" cy="493153"/>
          </a:xfrm>
        </p:spPr>
        <p:txBody>
          <a:bodyPr>
            <a:normAutofit fontScale="90000"/>
          </a:bodyPr>
          <a:lstStyle/>
          <a:p>
            <a:r>
              <a:rPr lang="en-US" dirty="0"/>
              <a:t>How to Access Memory?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BCB64A9-F58D-9D46-94F2-B06AC7FF11F8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24485" y="527321"/>
            <a:ext cx="8070278" cy="3569941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200" dirty="0"/>
              <a:t>Consider a = b + c are operands are in memory</a:t>
            </a:r>
          </a:p>
          <a:p>
            <a:pPr lvl="1"/>
            <a:r>
              <a:rPr lang="en-US" sz="2200" dirty="0">
                <a:solidFill>
                  <a:srgbClr val="0070C0"/>
                </a:solidFill>
              </a:rPr>
              <a:t>Operation code: </a:t>
            </a:r>
            <a:r>
              <a:rPr lang="en-US" sz="2200" dirty="0"/>
              <a:t>add 		</a:t>
            </a:r>
            <a:r>
              <a:rPr lang="en-US" sz="2200" dirty="0">
                <a:solidFill>
                  <a:srgbClr val="0070C0"/>
                </a:solidFill>
              </a:rPr>
              <a:t>Destination</a:t>
            </a:r>
            <a:r>
              <a:rPr lang="en-US" sz="2200" dirty="0"/>
              <a:t>: a</a:t>
            </a:r>
          </a:p>
          <a:p>
            <a:pPr lvl="1"/>
            <a:r>
              <a:rPr lang="en-US" sz="2200" dirty="0">
                <a:solidFill>
                  <a:srgbClr val="0070C0"/>
                </a:solidFill>
              </a:rPr>
              <a:t>Operand 1: </a:t>
            </a:r>
            <a:r>
              <a:rPr lang="en-US" sz="2200" dirty="0"/>
              <a:t>b			</a:t>
            </a:r>
            <a:r>
              <a:rPr lang="en-US" sz="2200" dirty="0">
                <a:solidFill>
                  <a:srgbClr val="0070C0"/>
                </a:solidFill>
              </a:rPr>
              <a:t>Operand 2: </a:t>
            </a:r>
            <a:r>
              <a:rPr lang="en-US" sz="2200" dirty="0"/>
              <a:t>c</a:t>
            </a:r>
          </a:p>
          <a:p>
            <a:pPr>
              <a:lnSpc>
                <a:spcPct val="100000"/>
              </a:lnSpc>
            </a:pPr>
            <a:r>
              <a:rPr lang="en-US" sz="2200" dirty="0">
                <a:solidFill>
                  <a:srgbClr val="0070C0"/>
                </a:solidFill>
              </a:rPr>
              <a:t>Aarch32 Instructions </a:t>
            </a:r>
            <a:r>
              <a:rPr lang="en-US" sz="2200" dirty="0"/>
              <a:t>are always word size: </a:t>
            </a:r>
            <a:r>
              <a:rPr lang="en-US" sz="2200" dirty="0">
                <a:solidFill>
                  <a:srgbClr val="0070C0"/>
                </a:solidFill>
              </a:rPr>
              <a:t>32 bits wide</a:t>
            </a:r>
          </a:p>
          <a:p>
            <a:pPr lvl="1"/>
            <a:r>
              <a:rPr lang="en-US" sz="2200" dirty="0">
                <a:solidFill>
                  <a:srgbClr val="0070C0"/>
                </a:solidFill>
              </a:rPr>
              <a:t>Some bits </a:t>
            </a:r>
            <a:r>
              <a:rPr lang="en-US" sz="2200" dirty="0"/>
              <a:t>must be used to </a:t>
            </a:r>
            <a:r>
              <a:rPr lang="en-US" sz="2200" dirty="0">
                <a:solidFill>
                  <a:srgbClr val="0070C0"/>
                </a:solidFill>
              </a:rPr>
              <a:t>specify the operation code</a:t>
            </a:r>
          </a:p>
          <a:p>
            <a:pPr lvl="1"/>
            <a:r>
              <a:rPr lang="en-US" sz="2200" dirty="0">
                <a:solidFill>
                  <a:srgbClr val="0070C0"/>
                </a:solidFill>
              </a:rPr>
              <a:t>Some bits </a:t>
            </a:r>
            <a:r>
              <a:rPr lang="en-US" sz="2200" dirty="0"/>
              <a:t>must be used to </a:t>
            </a:r>
            <a:r>
              <a:rPr lang="en-US" sz="2200" dirty="0">
                <a:solidFill>
                  <a:srgbClr val="0070C0"/>
                </a:solidFill>
              </a:rPr>
              <a:t>specify the destination</a:t>
            </a:r>
          </a:p>
          <a:p>
            <a:pPr lvl="1"/>
            <a:r>
              <a:rPr lang="en-US" sz="2200" dirty="0">
                <a:solidFill>
                  <a:srgbClr val="0070C0"/>
                </a:solidFill>
              </a:rPr>
              <a:t>Some bits </a:t>
            </a:r>
            <a:r>
              <a:rPr lang="en-US" sz="2200" dirty="0"/>
              <a:t>must be used to </a:t>
            </a:r>
            <a:r>
              <a:rPr lang="en-US" sz="2200" dirty="0">
                <a:solidFill>
                  <a:srgbClr val="0070C0"/>
                </a:solidFill>
              </a:rPr>
              <a:t>specify the operands</a:t>
            </a:r>
          </a:p>
          <a:p>
            <a:r>
              <a:rPr lang="en-US" sz="2200" dirty="0"/>
              <a:t>Address space is 32 bits wide so put a </a:t>
            </a:r>
            <a:r>
              <a:rPr lang="en-US" sz="2200" dirty="0">
                <a:solidFill>
                  <a:srgbClr val="FF0000"/>
                </a:solidFill>
              </a:rPr>
              <a:t>POINTER in a register</a:t>
            </a:r>
          </a:p>
        </p:txBody>
      </p:sp>
      <p:graphicFrame>
        <p:nvGraphicFramePr>
          <p:cNvPr id="52" name="Table 3">
            <a:extLst>
              <a:ext uri="{FF2B5EF4-FFF2-40B4-BE49-F238E27FC236}">
                <a16:creationId xmlns:a16="http://schemas.microsoft.com/office/drawing/2014/main" id="{B16FC8B4-05C9-A540-A326-E716812226D3}"/>
              </a:ext>
            </a:extLst>
          </p:cNvPr>
          <p:cNvGraphicFramePr>
            <a:graphicFrameLocks noGrp="1"/>
          </p:cNvGraphicFramePr>
          <p:nvPr/>
        </p:nvGraphicFramePr>
        <p:xfrm>
          <a:off x="689497" y="4333023"/>
          <a:ext cx="689988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3267">
                  <a:extLst>
                    <a:ext uri="{9D8B030D-6E8A-4147-A177-3AD203B41FA5}">
                      <a16:colId xmlns:a16="http://schemas.microsoft.com/office/drawing/2014/main" val="2539276723"/>
                    </a:ext>
                  </a:extLst>
                </a:gridCol>
                <a:gridCol w="1966935">
                  <a:extLst>
                    <a:ext uri="{9D8B030D-6E8A-4147-A177-3AD203B41FA5}">
                      <a16:colId xmlns:a16="http://schemas.microsoft.com/office/drawing/2014/main" val="2064677477"/>
                    </a:ext>
                  </a:extLst>
                </a:gridCol>
                <a:gridCol w="353697">
                  <a:extLst>
                    <a:ext uri="{9D8B030D-6E8A-4147-A177-3AD203B41FA5}">
                      <a16:colId xmlns:a16="http://schemas.microsoft.com/office/drawing/2014/main" val="1813908765"/>
                    </a:ext>
                  </a:extLst>
                </a:gridCol>
                <a:gridCol w="1546355">
                  <a:extLst>
                    <a:ext uri="{9D8B030D-6E8A-4147-A177-3AD203B41FA5}">
                      <a16:colId xmlns:a16="http://schemas.microsoft.com/office/drawing/2014/main" val="826898363"/>
                    </a:ext>
                  </a:extLst>
                </a:gridCol>
                <a:gridCol w="1619626">
                  <a:extLst>
                    <a:ext uri="{9D8B030D-6E8A-4147-A177-3AD203B41FA5}">
                      <a16:colId xmlns:a16="http://schemas.microsoft.com/office/drawing/2014/main" val="1929510762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31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vl="0" algn="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vl="0" algn="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99557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62586358"/>
                  </a:ext>
                </a:extLst>
              </a:tr>
            </a:tbl>
          </a:graphicData>
        </a:graphic>
      </p:graphicFrame>
      <p:sp>
        <p:nvSpPr>
          <p:cNvPr id="56" name="TextBox 55">
            <a:extLst>
              <a:ext uri="{FF2B5EF4-FFF2-40B4-BE49-F238E27FC236}">
                <a16:creationId xmlns:a16="http://schemas.microsoft.com/office/drawing/2014/main" id="{AFB6DD94-D252-7942-A595-423E332B2AD6}"/>
              </a:ext>
            </a:extLst>
          </p:cNvPr>
          <p:cNvSpPr txBox="1"/>
          <p:nvPr/>
        </p:nvSpPr>
        <p:spPr>
          <a:xfrm>
            <a:off x="832708" y="4725541"/>
            <a:ext cx="12864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Opcode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D906745-2BFE-2441-916F-100A9D20A865}"/>
              </a:ext>
            </a:extLst>
          </p:cNvPr>
          <p:cNvSpPr txBox="1"/>
          <p:nvPr/>
        </p:nvSpPr>
        <p:spPr>
          <a:xfrm>
            <a:off x="2538943" y="4703863"/>
            <a:ext cx="13321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Destination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81359D82-5EF9-0A44-AFC8-B117006F5FAD}"/>
              </a:ext>
            </a:extLst>
          </p:cNvPr>
          <p:cNvSpPr txBox="1"/>
          <p:nvPr/>
        </p:nvSpPr>
        <p:spPr>
          <a:xfrm>
            <a:off x="424485" y="6399548"/>
            <a:ext cx="8858401" cy="4001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NOT ENOUGH BITS for FULL Addresses to be stored in the instruction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45C94912-C2E4-EE43-8133-95DFD80C49C5}"/>
              </a:ext>
            </a:extLst>
          </p:cNvPr>
          <p:cNvCxnSpPr>
            <a:cxnSpLocks/>
          </p:cNvCxnSpPr>
          <p:nvPr/>
        </p:nvCxnSpPr>
        <p:spPr>
          <a:xfrm>
            <a:off x="689497" y="4301766"/>
            <a:ext cx="6925822" cy="0"/>
          </a:xfrm>
          <a:prstGeom prst="straightConnector1">
            <a:avLst/>
          </a:prstGeom>
          <a:ln w="190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E1AD46F4-D65C-2947-91DE-3D57C936FAD8}"/>
              </a:ext>
            </a:extLst>
          </p:cNvPr>
          <p:cNvSpPr txBox="1"/>
          <p:nvPr/>
        </p:nvSpPr>
        <p:spPr>
          <a:xfrm>
            <a:off x="3271683" y="4179889"/>
            <a:ext cx="1332117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2"/>
                </a:solidFill>
              </a:rPr>
              <a:t>32 bits wide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42E6169-1525-6643-BE6B-FCD424D24F2B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27FF70C-C7CA-E4BB-862A-16497F76A8ED}"/>
              </a:ext>
            </a:extLst>
          </p:cNvPr>
          <p:cNvSpPr txBox="1"/>
          <p:nvPr/>
        </p:nvSpPr>
        <p:spPr>
          <a:xfrm>
            <a:off x="4398101" y="4690975"/>
            <a:ext cx="13321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Operand 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D3BA5AA-70D8-86E4-9837-F7C7DBFCBB4E}"/>
              </a:ext>
            </a:extLst>
          </p:cNvPr>
          <p:cNvSpPr txBox="1"/>
          <p:nvPr/>
        </p:nvSpPr>
        <p:spPr>
          <a:xfrm>
            <a:off x="6247547" y="4700540"/>
            <a:ext cx="13321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Operand 2</a:t>
            </a: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973E7C91-8878-104D-0DEE-40984EFD32A9}"/>
              </a:ext>
            </a:extLst>
          </p:cNvPr>
          <p:cNvGrpSpPr/>
          <p:nvPr/>
        </p:nvGrpSpPr>
        <p:grpSpPr>
          <a:xfrm>
            <a:off x="8359546" y="428406"/>
            <a:ext cx="1276422" cy="5978146"/>
            <a:chOff x="5391446" y="535470"/>
            <a:chExt cx="1557995" cy="5926892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3B6AD61E-A114-4812-84A1-7B2C3F4893C9}"/>
                </a:ext>
              </a:extLst>
            </p:cNvPr>
            <p:cNvSpPr txBox="1"/>
            <p:nvPr/>
          </p:nvSpPr>
          <p:spPr>
            <a:xfrm>
              <a:off x="5391446" y="535470"/>
              <a:ext cx="1557994" cy="274624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70C0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0xFF…FF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9E3D9162-2B5C-893F-ED3A-69BE61A28E5A}"/>
                </a:ext>
              </a:extLst>
            </p:cNvPr>
            <p:cNvSpPr txBox="1"/>
            <p:nvPr/>
          </p:nvSpPr>
          <p:spPr>
            <a:xfrm>
              <a:off x="5503770" y="6187738"/>
              <a:ext cx="1445671" cy="274624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70C0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0x00…00</a:t>
              </a:r>
            </a:p>
          </p:txBody>
        </p: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C8BDE6DA-06E3-FC3A-8BFB-CED0162EFFC7}"/>
                </a:ext>
              </a:extLst>
            </p:cNvPr>
            <p:cNvCxnSpPr>
              <a:cxnSpLocks/>
              <a:stCxn id="62" idx="2"/>
              <a:endCxn id="63" idx="0"/>
            </p:cNvCxnSpPr>
            <p:nvPr/>
          </p:nvCxnSpPr>
          <p:spPr bwMode="auto">
            <a:xfrm>
              <a:off x="6170443" y="810094"/>
              <a:ext cx="56162" cy="5377644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stealth" w="lg" len="lg"/>
            </a:ln>
            <a:effectLst/>
          </p:spPr>
        </p:cxn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DCAC6668-03AD-BA2E-3CFC-8FB4FB10124B}"/>
                </a:ext>
              </a:extLst>
            </p:cNvPr>
            <p:cNvSpPr txBox="1"/>
            <p:nvPr/>
          </p:nvSpPr>
          <p:spPr>
            <a:xfrm>
              <a:off x="5480326" y="2802242"/>
              <a:ext cx="1304070" cy="100695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45720" rIns="45720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FF0000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32-bit Address space</a:t>
              </a: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587E2B31-09CF-F4CC-50FE-173B6FBAD22F}"/>
              </a:ext>
            </a:extLst>
          </p:cNvPr>
          <p:cNvGrpSpPr/>
          <p:nvPr/>
        </p:nvGrpSpPr>
        <p:grpSpPr>
          <a:xfrm>
            <a:off x="9573567" y="346121"/>
            <a:ext cx="2526189" cy="6021446"/>
            <a:chOff x="6583680" y="1280160"/>
            <a:chExt cx="2377440" cy="5257800"/>
          </a:xfrm>
        </p:grpSpPr>
        <p:sp>
          <p:nvSpPr>
            <p:cNvPr id="67" name="Rectangle 7">
              <a:extLst>
                <a:ext uri="{FF2B5EF4-FFF2-40B4-BE49-F238E27FC236}">
                  <a16:creationId xmlns:a16="http://schemas.microsoft.com/office/drawing/2014/main" id="{DE453780-A296-CD88-5AD4-3BF1D40E1987}"/>
                </a:ext>
              </a:extLst>
            </p:cNvPr>
            <p:cNvSpPr>
              <a:spLocks noChangeArrowheads="1"/>
            </p:cNvSpPr>
            <p:nvPr>
              <p:custDataLst>
                <p:tags r:id="rId1"/>
              </p:custDataLst>
            </p:nvPr>
          </p:nvSpPr>
          <p:spPr bwMode="auto">
            <a:xfrm>
              <a:off x="6583680" y="1325880"/>
              <a:ext cx="2377440" cy="521208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Ctr="1"/>
            <a:lstStyle/>
            <a:p>
              <a:pPr algn="ctr">
                <a:lnSpc>
                  <a:spcPct val="100000"/>
                </a:lnSpc>
              </a:pPr>
              <a:endParaRPr lang="en-US" b="0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8075665C-FB8F-A08B-7F86-D7C7447BB64F}"/>
                </a:ext>
              </a:extLst>
            </p:cNvPr>
            <p:cNvSpPr/>
            <p:nvPr/>
          </p:nvSpPr>
          <p:spPr bwMode="auto">
            <a:xfrm>
              <a:off x="6583680" y="1280160"/>
              <a:ext cx="2377440" cy="457200"/>
            </a:xfrm>
            <a:prstGeom prst="rect">
              <a:avLst/>
            </a:prstGeom>
            <a:solidFill>
              <a:srgbClr val="CC0066">
                <a:alpha val="60000"/>
              </a:srgbClr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OS kernel [protected]</a:t>
              </a: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34C942B1-E3DF-98D2-25AE-8FB1A739A60A}"/>
                </a:ext>
              </a:extLst>
            </p:cNvPr>
            <p:cNvSpPr/>
            <p:nvPr/>
          </p:nvSpPr>
          <p:spPr bwMode="auto">
            <a:xfrm>
              <a:off x="6583680" y="1737360"/>
              <a:ext cx="2377440" cy="457200"/>
            </a:xfrm>
            <a:prstGeom prst="rect">
              <a:avLst/>
            </a:prstGeom>
            <a:solidFill>
              <a:srgbClr val="FFCA86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Stack</a:t>
              </a: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D7CB8CD9-9F3C-8295-5C7F-89963315C5AE}"/>
                </a:ext>
              </a:extLst>
            </p:cNvPr>
            <p:cNvSpPr/>
            <p:nvPr/>
          </p:nvSpPr>
          <p:spPr bwMode="auto">
            <a:xfrm>
              <a:off x="6583680" y="4114800"/>
              <a:ext cx="2377440" cy="457200"/>
            </a:xfrm>
            <a:prstGeom prst="rect">
              <a:avLst/>
            </a:prstGeom>
            <a:solidFill>
              <a:srgbClr val="ED917F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Heap</a:t>
              </a: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9EC24407-4102-EE8F-CA2F-350E6EE4F4CB}"/>
                </a:ext>
              </a:extLst>
            </p:cNvPr>
            <p:cNvSpPr/>
            <p:nvPr/>
          </p:nvSpPr>
          <p:spPr bwMode="auto">
            <a:xfrm>
              <a:off x="6583680" y="4572000"/>
              <a:ext cx="2377440" cy="548640"/>
            </a:xfrm>
            <a:prstGeom prst="rect">
              <a:avLst/>
            </a:prstGeom>
            <a:solidFill>
              <a:srgbClr val="C9DEAE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Static Data</a:t>
              </a:r>
              <a:r>
                <a:rPr lang="en-US" i="1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 (+BSS)</a:t>
              </a:r>
              <a:endParaRPr lang="en-US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D81772F8-B74D-10E0-336C-9813AB12A3E0}"/>
                </a:ext>
              </a:extLst>
            </p:cNvPr>
            <p:cNvSpPr/>
            <p:nvPr/>
          </p:nvSpPr>
          <p:spPr bwMode="auto">
            <a:xfrm>
              <a:off x="6583680" y="3108960"/>
              <a:ext cx="2377440" cy="457200"/>
            </a:xfrm>
            <a:prstGeom prst="rect">
              <a:avLst/>
            </a:prstGeom>
            <a:solidFill>
              <a:srgbClr val="B7A57A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Shared Libraries</a:t>
              </a: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195E9658-CC96-CEDF-B5D1-96DE94EB8E60}"/>
                </a:ext>
              </a:extLst>
            </p:cNvPr>
            <p:cNvSpPr/>
            <p:nvPr/>
          </p:nvSpPr>
          <p:spPr bwMode="auto">
            <a:xfrm>
              <a:off x="6583680" y="5120640"/>
              <a:ext cx="2377440" cy="411480"/>
            </a:xfrm>
            <a:prstGeom prst="rect">
              <a:avLst/>
            </a:prstGeom>
            <a:solidFill>
              <a:srgbClr val="FFFFB2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Read Only Data</a:t>
              </a:r>
              <a:endParaRPr lang="en-US" i="1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E5479539-9304-44DF-58AB-CEB4D648DC8C}"/>
                </a:ext>
              </a:extLst>
            </p:cNvPr>
            <p:cNvCxnSpPr/>
            <p:nvPr/>
          </p:nvCxnSpPr>
          <p:spPr bwMode="auto">
            <a:xfrm>
              <a:off x="7772400" y="2194560"/>
              <a:ext cx="0" cy="365760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13319BEA-8A33-95CE-BEE8-93C4E6E567EF}"/>
                </a:ext>
              </a:extLst>
            </p:cNvPr>
            <p:cNvCxnSpPr/>
            <p:nvPr/>
          </p:nvCxnSpPr>
          <p:spPr bwMode="auto">
            <a:xfrm>
              <a:off x="7772400" y="2743200"/>
              <a:ext cx="0" cy="365760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/>
            </a:ln>
            <a:effectLst/>
          </p:spPr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3909616F-F35D-66E3-FFB1-08901373B3F1}"/>
                </a:ext>
              </a:extLst>
            </p:cNvPr>
            <p:cNvCxnSpPr/>
            <p:nvPr/>
          </p:nvCxnSpPr>
          <p:spPr bwMode="auto">
            <a:xfrm>
              <a:off x="7772400" y="3749040"/>
              <a:ext cx="0" cy="365760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/>
            </a:ln>
            <a:effectLst/>
          </p:spPr>
        </p:cxnSp>
      </p:grpSp>
      <p:sp>
        <p:nvSpPr>
          <p:cNvPr id="77" name="Rectangle 76">
            <a:extLst>
              <a:ext uri="{FF2B5EF4-FFF2-40B4-BE49-F238E27FC236}">
                <a16:creationId xmlns:a16="http://schemas.microsoft.com/office/drawing/2014/main" id="{9D06E8DF-7DC4-45AF-B6D0-0ACC656E3897}"/>
              </a:ext>
            </a:extLst>
          </p:cNvPr>
          <p:cNvSpPr/>
          <p:nvPr/>
        </p:nvSpPr>
        <p:spPr bwMode="auto">
          <a:xfrm>
            <a:off x="9573567" y="5180927"/>
            <a:ext cx="2526189" cy="102687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rPr>
              <a:t>Read Only Text Segment</a:t>
            </a:r>
          </a:p>
        </p:txBody>
      </p:sp>
      <p:sp>
        <p:nvSpPr>
          <p:cNvPr id="80" name="Arrow: Up 19">
            <a:extLst>
              <a:ext uri="{FF2B5EF4-FFF2-40B4-BE49-F238E27FC236}">
                <a16:creationId xmlns:a16="http://schemas.microsoft.com/office/drawing/2014/main" id="{0C289ECD-EE40-B0AA-B9E6-5B51DE67868C}"/>
              </a:ext>
            </a:extLst>
          </p:cNvPr>
          <p:cNvSpPr/>
          <p:nvPr/>
        </p:nvSpPr>
        <p:spPr>
          <a:xfrm>
            <a:off x="2865310" y="5099629"/>
            <a:ext cx="265439" cy="42716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1" name="Arrow: Up 19">
            <a:extLst>
              <a:ext uri="{FF2B5EF4-FFF2-40B4-BE49-F238E27FC236}">
                <a16:creationId xmlns:a16="http://schemas.microsoft.com/office/drawing/2014/main" id="{56229D3E-9759-E9CA-4230-B5130635F197}"/>
              </a:ext>
            </a:extLst>
          </p:cNvPr>
          <p:cNvSpPr/>
          <p:nvPr/>
        </p:nvSpPr>
        <p:spPr>
          <a:xfrm>
            <a:off x="5162297" y="5048154"/>
            <a:ext cx="265439" cy="42716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2" name="Arrow: Up 19">
            <a:extLst>
              <a:ext uri="{FF2B5EF4-FFF2-40B4-BE49-F238E27FC236}">
                <a16:creationId xmlns:a16="http://schemas.microsoft.com/office/drawing/2014/main" id="{C098D83E-E751-0F43-CB2E-4B7F979245CB}"/>
              </a:ext>
            </a:extLst>
          </p:cNvPr>
          <p:cNvSpPr/>
          <p:nvPr/>
        </p:nvSpPr>
        <p:spPr>
          <a:xfrm>
            <a:off x="6565862" y="5074703"/>
            <a:ext cx="265439" cy="42716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1553690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56" grpId="0"/>
      <p:bldP spid="57" grpId="0"/>
      <p:bldP spid="58" grpId="0" animBg="1"/>
      <p:bldP spid="60" grpId="0" animBg="1"/>
      <p:bldP spid="30" grpId="0"/>
      <p:bldP spid="32" grpId="0"/>
      <p:bldP spid="33" grpId="0"/>
      <p:bldP spid="80" grpId="0" animBg="1"/>
      <p:bldP spid="81" grpId="0" animBg="1"/>
      <p:bldP spid="8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 60">
            <a:extLst>
              <a:ext uri="{FF2B5EF4-FFF2-40B4-BE49-F238E27FC236}">
                <a16:creationId xmlns:a16="http://schemas.microsoft.com/office/drawing/2014/main" id="{2AF43DF5-FE73-26EC-CBB2-910AF804DDB0}"/>
              </a:ext>
            </a:extLst>
          </p:cNvPr>
          <p:cNvSpPr/>
          <p:nvPr/>
        </p:nvSpPr>
        <p:spPr>
          <a:xfrm>
            <a:off x="4209003" y="663995"/>
            <a:ext cx="2446776" cy="56046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52A6042-EDE9-06E5-C0C5-4BC6659C69A2}"/>
              </a:ext>
            </a:extLst>
          </p:cNvPr>
          <p:cNvSpPr/>
          <p:nvPr/>
        </p:nvSpPr>
        <p:spPr>
          <a:xfrm>
            <a:off x="9726916" y="68963"/>
            <a:ext cx="2296735" cy="659135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F1AAEF-8AC3-6648-908C-61F6B1692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977" y="78003"/>
            <a:ext cx="8821287" cy="445308"/>
          </a:xfrm>
        </p:spPr>
        <p:txBody>
          <a:bodyPr/>
          <a:lstStyle/>
          <a:p>
            <a:r>
              <a:rPr lang="en-US" dirty="0"/>
              <a:t>32-Bit Arm is a Load/Store Architecture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AF0A191-8032-3741-8821-60DC3DC0BC5F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F4FC8852-67E7-E547-B556-26DAC478D505}"/>
              </a:ext>
            </a:extLst>
          </p:cNvPr>
          <p:cNvSpPr/>
          <p:nvPr/>
        </p:nvSpPr>
        <p:spPr>
          <a:xfrm>
            <a:off x="5159105" y="5715366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FF2FBDB-8CD9-9C4F-9A09-E2E1BE922B68}"/>
              </a:ext>
            </a:extLst>
          </p:cNvPr>
          <p:cNvSpPr txBox="1"/>
          <p:nvPr/>
        </p:nvSpPr>
        <p:spPr>
          <a:xfrm>
            <a:off x="5299890" y="1494509"/>
            <a:ext cx="857927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4-bytes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57333D1-D318-1344-BD4D-382E7C65AD98}"/>
              </a:ext>
            </a:extLst>
          </p:cNvPr>
          <p:cNvSpPr txBox="1"/>
          <p:nvPr/>
        </p:nvSpPr>
        <p:spPr>
          <a:xfrm>
            <a:off x="4637808" y="1963508"/>
            <a:ext cx="521297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r15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r14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r13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r12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r11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r10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r9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r8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r7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r6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r5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r4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r3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B694F6D6-215C-B64C-A78F-3EC99179C2F9}"/>
              </a:ext>
            </a:extLst>
          </p:cNvPr>
          <p:cNvSpPr/>
          <p:nvPr/>
        </p:nvSpPr>
        <p:spPr>
          <a:xfrm>
            <a:off x="5159105" y="5470503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039F4ADF-0568-E545-8815-99839CC68A89}"/>
              </a:ext>
            </a:extLst>
          </p:cNvPr>
          <p:cNvSpPr/>
          <p:nvPr/>
        </p:nvSpPr>
        <p:spPr>
          <a:xfrm>
            <a:off x="5159105" y="5225641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EE15B07C-F91E-0E49-9597-6EB7F0572D57}"/>
              </a:ext>
            </a:extLst>
          </p:cNvPr>
          <p:cNvSpPr/>
          <p:nvPr/>
        </p:nvSpPr>
        <p:spPr>
          <a:xfrm>
            <a:off x="5159105" y="4980779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74A64DC6-03DF-204F-9151-615A13E15FB4}"/>
              </a:ext>
            </a:extLst>
          </p:cNvPr>
          <p:cNvSpPr/>
          <p:nvPr/>
        </p:nvSpPr>
        <p:spPr>
          <a:xfrm>
            <a:off x="5159105" y="4735917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70587ADB-D33A-D34E-ADA4-9805F70C880E}"/>
              </a:ext>
            </a:extLst>
          </p:cNvPr>
          <p:cNvSpPr/>
          <p:nvPr/>
        </p:nvSpPr>
        <p:spPr>
          <a:xfrm>
            <a:off x="5159105" y="4491055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5C8567BF-E099-484F-9453-5181369EE25D}"/>
              </a:ext>
            </a:extLst>
          </p:cNvPr>
          <p:cNvSpPr/>
          <p:nvPr/>
        </p:nvSpPr>
        <p:spPr>
          <a:xfrm>
            <a:off x="5159105" y="4246193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6CB4749D-BA9B-CB45-8EEE-6BB49E7D0952}"/>
              </a:ext>
            </a:extLst>
          </p:cNvPr>
          <p:cNvSpPr/>
          <p:nvPr/>
        </p:nvSpPr>
        <p:spPr>
          <a:xfrm>
            <a:off x="5159105" y="4001331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6318AC37-00E6-5942-A024-94203E1D8928}"/>
              </a:ext>
            </a:extLst>
          </p:cNvPr>
          <p:cNvSpPr/>
          <p:nvPr/>
        </p:nvSpPr>
        <p:spPr>
          <a:xfrm>
            <a:off x="5159105" y="3756469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536D4DA7-B772-B047-A9D9-7E1519AB8778}"/>
              </a:ext>
            </a:extLst>
          </p:cNvPr>
          <p:cNvSpPr/>
          <p:nvPr/>
        </p:nvSpPr>
        <p:spPr>
          <a:xfrm>
            <a:off x="5159105" y="3511607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318AD1A2-3F14-AF49-8CDB-FF669D0070E9}"/>
              </a:ext>
            </a:extLst>
          </p:cNvPr>
          <p:cNvSpPr/>
          <p:nvPr/>
        </p:nvSpPr>
        <p:spPr>
          <a:xfrm>
            <a:off x="5159105" y="3266745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587F0B70-E68D-EC4D-9CE0-C3E5C57258FD}"/>
              </a:ext>
            </a:extLst>
          </p:cNvPr>
          <p:cNvSpPr/>
          <p:nvPr/>
        </p:nvSpPr>
        <p:spPr>
          <a:xfrm>
            <a:off x="5159105" y="3021883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A2E3517A-76BD-7F4F-BCDC-B9FE489D0F1D}"/>
              </a:ext>
            </a:extLst>
          </p:cNvPr>
          <p:cNvSpPr/>
          <p:nvPr/>
        </p:nvSpPr>
        <p:spPr>
          <a:xfrm>
            <a:off x="5159105" y="2777021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BA6A5B77-BB00-894F-B1CF-4A6C5252465F}"/>
              </a:ext>
            </a:extLst>
          </p:cNvPr>
          <p:cNvSpPr/>
          <p:nvPr/>
        </p:nvSpPr>
        <p:spPr>
          <a:xfrm>
            <a:off x="5159105" y="2532159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A0C075B4-183E-0B45-A655-68989BDD8B6F}"/>
              </a:ext>
            </a:extLst>
          </p:cNvPr>
          <p:cNvSpPr/>
          <p:nvPr/>
        </p:nvSpPr>
        <p:spPr>
          <a:xfrm>
            <a:off x="5159105" y="2287297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59BA5FBA-0F23-0943-910E-242D31329001}"/>
              </a:ext>
            </a:extLst>
          </p:cNvPr>
          <p:cNvSpPr/>
          <p:nvPr/>
        </p:nvSpPr>
        <p:spPr>
          <a:xfrm>
            <a:off x="5159105" y="2042435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350CC2FB-2D71-3443-8E4C-9C417629962F}"/>
              </a:ext>
            </a:extLst>
          </p:cNvPr>
          <p:cNvSpPr txBox="1"/>
          <p:nvPr/>
        </p:nvSpPr>
        <p:spPr>
          <a:xfrm rot="16200000">
            <a:off x="3820767" y="4021024"/>
            <a:ext cx="1441634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4-bit address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58442F79-694B-F94D-B17E-0FE10EA37E11}"/>
              </a:ext>
            </a:extLst>
          </p:cNvPr>
          <p:cNvSpPr txBox="1"/>
          <p:nvPr/>
        </p:nvSpPr>
        <p:spPr>
          <a:xfrm>
            <a:off x="4750605" y="5968019"/>
            <a:ext cx="18421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Capacity: 16 Words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A6D360C-C573-9841-AF61-176D8C2C3B40}"/>
              </a:ext>
            </a:extLst>
          </p:cNvPr>
          <p:cNvSpPr txBox="1"/>
          <p:nvPr/>
        </p:nvSpPr>
        <p:spPr>
          <a:xfrm>
            <a:off x="4898456" y="816854"/>
            <a:ext cx="1366080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registers</a:t>
            </a:r>
          </a:p>
        </p:txBody>
      </p:sp>
      <p:sp>
        <p:nvSpPr>
          <p:cNvPr id="6" name="Left-Right Arrow 5">
            <a:extLst>
              <a:ext uri="{FF2B5EF4-FFF2-40B4-BE49-F238E27FC236}">
                <a16:creationId xmlns:a16="http://schemas.microsoft.com/office/drawing/2014/main" id="{AB975F20-1017-4FFA-0D25-07C2EB41884F}"/>
              </a:ext>
            </a:extLst>
          </p:cNvPr>
          <p:cNvSpPr/>
          <p:nvPr/>
        </p:nvSpPr>
        <p:spPr>
          <a:xfrm>
            <a:off x="5159105" y="1869081"/>
            <a:ext cx="1134208" cy="94427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9EC3316-C720-64FB-BBC4-C4B026470356}"/>
              </a:ext>
            </a:extLst>
          </p:cNvPr>
          <p:cNvGrpSpPr/>
          <p:nvPr/>
        </p:nvGrpSpPr>
        <p:grpSpPr>
          <a:xfrm>
            <a:off x="9757565" y="133089"/>
            <a:ext cx="2224331" cy="6420037"/>
            <a:chOff x="9841834" y="240352"/>
            <a:chExt cx="2224331" cy="6374725"/>
          </a:xfrm>
        </p:grpSpPr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2AE6BDE3-93E3-EB46-90BE-4E9627B73227}"/>
                </a:ext>
              </a:extLst>
            </p:cNvPr>
            <p:cNvSpPr/>
            <p:nvPr/>
          </p:nvSpPr>
          <p:spPr>
            <a:xfrm>
              <a:off x="11282956" y="6039156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B556DD76-1E0A-D044-A3A2-CCDFBABFB71F}"/>
                </a:ext>
              </a:extLst>
            </p:cNvPr>
            <p:cNvSpPr/>
            <p:nvPr/>
          </p:nvSpPr>
          <p:spPr>
            <a:xfrm>
              <a:off x="11282956" y="5792233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2C23B818-6D12-E048-A6F0-13595ECF26B0}"/>
                </a:ext>
              </a:extLst>
            </p:cNvPr>
            <p:cNvSpPr/>
            <p:nvPr/>
          </p:nvSpPr>
          <p:spPr>
            <a:xfrm>
              <a:off x="11282956" y="5545305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85E46774-637A-BC43-880A-F2EB650D9C82}"/>
                </a:ext>
              </a:extLst>
            </p:cNvPr>
            <p:cNvSpPr/>
            <p:nvPr/>
          </p:nvSpPr>
          <p:spPr>
            <a:xfrm>
              <a:off x="11282956" y="5298377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A9F3A005-B3A0-9B47-A4FF-E2E37C0D73F7}"/>
                </a:ext>
              </a:extLst>
            </p:cNvPr>
            <p:cNvSpPr/>
            <p:nvPr/>
          </p:nvSpPr>
          <p:spPr>
            <a:xfrm>
              <a:off x="11282956" y="5051449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B9EA7815-5ED9-7245-A8E6-93C522984CB6}"/>
                </a:ext>
              </a:extLst>
            </p:cNvPr>
            <p:cNvSpPr/>
            <p:nvPr/>
          </p:nvSpPr>
          <p:spPr>
            <a:xfrm>
              <a:off x="11282956" y="4804521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8ABAB0F8-C98C-014A-8384-223A02B1D893}"/>
                </a:ext>
              </a:extLst>
            </p:cNvPr>
            <p:cNvSpPr/>
            <p:nvPr/>
          </p:nvSpPr>
          <p:spPr>
            <a:xfrm>
              <a:off x="11282956" y="4557593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EB38631C-49D2-4049-B444-86B9FC26A5BA}"/>
                </a:ext>
              </a:extLst>
            </p:cNvPr>
            <p:cNvSpPr/>
            <p:nvPr/>
          </p:nvSpPr>
          <p:spPr>
            <a:xfrm>
              <a:off x="11282956" y="4310665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A27CE403-2C6F-9845-92A1-3ECB22172E53}"/>
                </a:ext>
              </a:extLst>
            </p:cNvPr>
            <p:cNvSpPr/>
            <p:nvPr/>
          </p:nvSpPr>
          <p:spPr>
            <a:xfrm>
              <a:off x="11282956" y="4063737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36DD5D81-D1E4-E542-9076-1AF2DE6131B4}"/>
                </a:ext>
              </a:extLst>
            </p:cNvPr>
            <p:cNvSpPr/>
            <p:nvPr/>
          </p:nvSpPr>
          <p:spPr>
            <a:xfrm>
              <a:off x="11282956" y="3816809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CD5C827F-CD3C-8E49-8827-10DBD57475E7}"/>
                </a:ext>
              </a:extLst>
            </p:cNvPr>
            <p:cNvSpPr/>
            <p:nvPr/>
          </p:nvSpPr>
          <p:spPr>
            <a:xfrm>
              <a:off x="11282956" y="3569881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3C4E919F-ED4B-6E43-ABAC-F827120E2BCA}"/>
                </a:ext>
              </a:extLst>
            </p:cNvPr>
            <p:cNvSpPr/>
            <p:nvPr/>
          </p:nvSpPr>
          <p:spPr>
            <a:xfrm>
              <a:off x="11279259" y="1947545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BF00A1C4-0187-544B-BC0A-A5FB6BC6C497}"/>
                </a:ext>
              </a:extLst>
            </p:cNvPr>
            <p:cNvSpPr/>
            <p:nvPr/>
          </p:nvSpPr>
          <p:spPr>
            <a:xfrm>
              <a:off x="11279259" y="1700512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C7505D48-6601-2441-8974-76837FA65CAE}"/>
                </a:ext>
              </a:extLst>
            </p:cNvPr>
            <p:cNvSpPr/>
            <p:nvPr/>
          </p:nvSpPr>
          <p:spPr>
            <a:xfrm>
              <a:off x="11279259" y="1453479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B4230F6A-374B-5542-A789-22AC4CE580D6}"/>
                </a:ext>
              </a:extLst>
            </p:cNvPr>
            <p:cNvSpPr/>
            <p:nvPr/>
          </p:nvSpPr>
          <p:spPr>
            <a:xfrm>
              <a:off x="11279259" y="1215730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50836AB2-51B4-8A43-A1A6-C069EF085D15}"/>
                </a:ext>
              </a:extLst>
            </p:cNvPr>
            <p:cNvSpPr/>
            <p:nvPr/>
          </p:nvSpPr>
          <p:spPr>
            <a:xfrm>
              <a:off x="11520835" y="2187006"/>
              <a:ext cx="160543" cy="16054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32C92F08-7FB7-914C-9309-107C9CEF57E1}"/>
                </a:ext>
              </a:extLst>
            </p:cNvPr>
            <p:cNvSpPr/>
            <p:nvPr/>
          </p:nvSpPr>
          <p:spPr>
            <a:xfrm>
              <a:off x="11513471" y="3010384"/>
              <a:ext cx="160543" cy="16054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DAA608CC-7EF3-A04A-B103-EFC999E310F7}"/>
                </a:ext>
              </a:extLst>
            </p:cNvPr>
            <p:cNvSpPr/>
            <p:nvPr/>
          </p:nvSpPr>
          <p:spPr>
            <a:xfrm>
              <a:off x="11513470" y="3351731"/>
              <a:ext cx="160543" cy="16054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507775C7-4A82-9C48-89AE-DAFEC890A382}"/>
                </a:ext>
              </a:extLst>
            </p:cNvPr>
            <p:cNvSpPr txBox="1"/>
            <p:nvPr/>
          </p:nvSpPr>
          <p:spPr>
            <a:xfrm>
              <a:off x="11120073" y="801990"/>
              <a:ext cx="835485" cy="33855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0070C0"/>
                  </a:solidFill>
                </a:rPr>
                <a:t>1- Byte</a:t>
              </a:r>
            </a:p>
          </p:txBody>
        </p: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AD2E90DD-3C1D-8C47-92A2-8E92F858505F}"/>
                </a:ext>
              </a:extLst>
            </p:cNvPr>
            <p:cNvSpPr txBox="1"/>
            <p:nvPr/>
          </p:nvSpPr>
          <p:spPr>
            <a:xfrm rot="16200000">
              <a:off x="10168566" y="4561447"/>
              <a:ext cx="1484702" cy="33855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0070C0"/>
                  </a:solidFill>
                </a:rPr>
                <a:t>32-bit address</a:t>
              </a:r>
            </a:p>
          </p:txBody>
        </p: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2B50B694-5852-F540-ADB0-A461BEE16AA8}"/>
                </a:ext>
              </a:extLst>
            </p:cNvPr>
            <p:cNvSpPr txBox="1"/>
            <p:nvPr/>
          </p:nvSpPr>
          <p:spPr>
            <a:xfrm>
              <a:off x="10634809" y="240352"/>
              <a:ext cx="1109599" cy="4001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</a:rPr>
                <a:t>memory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0921D2F-1312-B748-8FCA-E4023E6B430C}"/>
                </a:ext>
              </a:extLst>
            </p:cNvPr>
            <p:cNvSpPr txBox="1"/>
            <p:nvPr/>
          </p:nvSpPr>
          <p:spPr>
            <a:xfrm>
              <a:off x="9841834" y="5944016"/>
              <a:ext cx="14510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Consolas" panose="020B0609020204030204" pitchFamily="49" charset="0"/>
                  <a:cs typeface="Consolas" panose="020B0609020204030204" pitchFamily="49" charset="0"/>
                </a:rPr>
                <a:t>0x00000000</a:t>
              </a:r>
            </a:p>
          </p:txBody>
        </p: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E983F877-6FC7-2644-889B-FD6DA04DFCC2}"/>
                </a:ext>
              </a:extLst>
            </p:cNvPr>
            <p:cNvSpPr txBox="1"/>
            <p:nvPr/>
          </p:nvSpPr>
          <p:spPr>
            <a:xfrm>
              <a:off x="9900835" y="1149317"/>
              <a:ext cx="14510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Consolas" panose="020B0609020204030204" pitchFamily="49" charset="0"/>
                  <a:cs typeface="Consolas" panose="020B0609020204030204" pitchFamily="49" charset="0"/>
                </a:rPr>
                <a:t>0xFFFFFFFF</a:t>
              </a:r>
            </a:p>
          </p:txBody>
        </p: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8A8145E2-F74E-DA4B-8FBD-F64B52A22600}"/>
                </a:ext>
              </a:extLst>
            </p:cNvPr>
            <p:cNvSpPr txBox="1"/>
            <p:nvPr/>
          </p:nvSpPr>
          <p:spPr>
            <a:xfrm>
              <a:off x="10068502" y="6276523"/>
              <a:ext cx="19976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FF0000"/>
                  </a:solidFill>
                </a:rPr>
                <a:t>Capacity:4 </a:t>
              </a:r>
              <a:r>
                <a:rPr lang="en-US" sz="1600" b="1" dirty="0" err="1">
                  <a:solidFill>
                    <a:srgbClr val="FF0000"/>
                  </a:solidFill>
                </a:rPr>
                <a:t>GBytes</a:t>
              </a:r>
              <a:endParaRPr lang="en-US" sz="1600" b="1" dirty="0">
                <a:solidFill>
                  <a:srgbClr val="FF0000"/>
                </a:solidFill>
              </a:endParaRP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4E7064C8-09C3-1E11-C448-9D8C541446B7}"/>
                </a:ext>
              </a:extLst>
            </p:cNvPr>
            <p:cNvSpPr/>
            <p:nvPr/>
          </p:nvSpPr>
          <p:spPr>
            <a:xfrm>
              <a:off x="11505300" y="2573587"/>
              <a:ext cx="160543" cy="16054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6" name="Rectangle 65">
            <a:extLst>
              <a:ext uri="{FF2B5EF4-FFF2-40B4-BE49-F238E27FC236}">
                <a16:creationId xmlns:a16="http://schemas.microsoft.com/office/drawing/2014/main" id="{9A45FBD1-D804-26CB-E00C-723B55CFA0F7}"/>
              </a:ext>
            </a:extLst>
          </p:cNvPr>
          <p:cNvSpPr/>
          <p:nvPr/>
        </p:nvSpPr>
        <p:spPr>
          <a:xfrm>
            <a:off x="307199" y="2871933"/>
            <a:ext cx="2362200" cy="1166520"/>
          </a:xfrm>
          <a:prstGeom prst="rect">
            <a:avLst/>
          </a:prstGeom>
          <a:solidFill>
            <a:schemeClr val="accent3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Arithmetic &amp; Logic Unit (ALU)</a:t>
            </a:r>
          </a:p>
        </p:txBody>
      </p:sp>
      <p:sp>
        <p:nvSpPr>
          <p:cNvPr id="67" name="Down Arrow 66">
            <a:extLst>
              <a:ext uri="{FF2B5EF4-FFF2-40B4-BE49-F238E27FC236}">
                <a16:creationId xmlns:a16="http://schemas.microsoft.com/office/drawing/2014/main" id="{4D9036CE-3BFD-3104-98A3-3B4A528D297F}"/>
              </a:ext>
            </a:extLst>
          </p:cNvPr>
          <p:cNvSpPr/>
          <p:nvPr/>
        </p:nvSpPr>
        <p:spPr>
          <a:xfrm rot="5400000">
            <a:off x="3358721" y="2419469"/>
            <a:ext cx="230156" cy="1504548"/>
          </a:xfrm>
          <a:prstGeom prst="downArrow">
            <a:avLst/>
          </a:prstGeom>
          <a:solidFill>
            <a:srgbClr val="F3744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37440"/>
              </a:solidFill>
            </a:endParaRPr>
          </a:p>
        </p:txBody>
      </p:sp>
      <p:sp>
        <p:nvSpPr>
          <p:cNvPr id="68" name="Down Arrow 67">
            <a:extLst>
              <a:ext uri="{FF2B5EF4-FFF2-40B4-BE49-F238E27FC236}">
                <a16:creationId xmlns:a16="http://schemas.microsoft.com/office/drawing/2014/main" id="{B7DE2C1A-733D-2F0C-7232-BD45EA79C415}"/>
              </a:ext>
            </a:extLst>
          </p:cNvPr>
          <p:cNvSpPr/>
          <p:nvPr/>
        </p:nvSpPr>
        <p:spPr>
          <a:xfrm rot="16200000">
            <a:off x="3341651" y="2982693"/>
            <a:ext cx="230154" cy="1504550"/>
          </a:xfrm>
          <a:prstGeom prst="downArrow">
            <a:avLst/>
          </a:prstGeom>
          <a:solidFill>
            <a:srgbClr val="2C895B"/>
          </a:solidFill>
          <a:ln>
            <a:solidFill>
              <a:srgbClr val="2C89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C895B"/>
              </a:solidFill>
            </a:endParaRPr>
          </a:p>
        </p:txBody>
      </p:sp>
      <p:sp>
        <p:nvSpPr>
          <p:cNvPr id="69" name="Down Arrow 68">
            <a:extLst>
              <a:ext uri="{FF2B5EF4-FFF2-40B4-BE49-F238E27FC236}">
                <a16:creationId xmlns:a16="http://schemas.microsoft.com/office/drawing/2014/main" id="{BC4152D7-BEFD-37AE-BF03-C4F1F1263F38}"/>
              </a:ext>
            </a:extLst>
          </p:cNvPr>
          <p:cNvSpPr/>
          <p:nvPr/>
        </p:nvSpPr>
        <p:spPr>
          <a:xfrm rot="5400000">
            <a:off x="8103866" y="1399933"/>
            <a:ext cx="242953" cy="2986072"/>
          </a:xfrm>
          <a:prstGeom prst="downArrow">
            <a:avLst/>
          </a:prstGeom>
          <a:solidFill>
            <a:srgbClr val="F3744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Down Arrow 69">
            <a:extLst>
              <a:ext uri="{FF2B5EF4-FFF2-40B4-BE49-F238E27FC236}">
                <a16:creationId xmlns:a16="http://schemas.microsoft.com/office/drawing/2014/main" id="{72E07DC3-429F-13FC-D2F0-68DEF6420D2F}"/>
              </a:ext>
            </a:extLst>
          </p:cNvPr>
          <p:cNvSpPr/>
          <p:nvPr/>
        </p:nvSpPr>
        <p:spPr>
          <a:xfrm rot="16200000">
            <a:off x="8086124" y="2824292"/>
            <a:ext cx="242950" cy="2986069"/>
          </a:xfrm>
          <a:prstGeom prst="downArrow">
            <a:avLst/>
          </a:prstGeom>
          <a:solidFill>
            <a:srgbClr val="2C895B"/>
          </a:solidFill>
          <a:ln>
            <a:solidFill>
              <a:srgbClr val="2C89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9FA9BFFC-EDA7-F2B4-E44B-BCAD14A2183D}"/>
              </a:ext>
            </a:extLst>
          </p:cNvPr>
          <p:cNvSpPr txBox="1"/>
          <p:nvPr/>
        </p:nvSpPr>
        <p:spPr>
          <a:xfrm>
            <a:off x="860445" y="1201263"/>
            <a:ext cx="2799252" cy="10156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</a:rPr>
              <a:t>All computations (add, subtract, etc.) are performed in the ALU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116825EC-919F-CC2D-7AE3-1D8E84885A78}"/>
              </a:ext>
            </a:extLst>
          </p:cNvPr>
          <p:cNvSpPr txBox="1"/>
          <p:nvPr/>
        </p:nvSpPr>
        <p:spPr>
          <a:xfrm>
            <a:off x="543964" y="4787098"/>
            <a:ext cx="3178915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</a:rPr>
              <a:t>Instruction </a:t>
            </a:r>
            <a:r>
              <a:rPr lang="en-US" sz="2400" dirty="0">
                <a:solidFill>
                  <a:srgbClr val="0070C0"/>
                </a:solidFill>
              </a:rPr>
              <a:t>operands and results </a:t>
            </a:r>
            <a:r>
              <a:rPr lang="en-US" sz="2400" dirty="0">
                <a:solidFill>
                  <a:schemeClr val="accent2"/>
                </a:solidFill>
              </a:rPr>
              <a:t>are </a:t>
            </a:r>
            <a:r>
              <a:rPr lang="en-US" sz="2400" b="1" dirty="0">
                <a:solidFill>
                  <a:srgbClr val="0070C0"/>
                </a:solidFill>
              </a:rPr>
              <a:t>only in registers 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8F49BAC0-2BE7-EEB1-5D24-5D33752200DF}"/>
              </a:ext>
            </a:extLst>
          </p:cNvPr>
          <p:cNvSpPr txBox="1"/>
          <p:nvPr/>
        </p:nvSpPr>
        <p:spPr>
          <a:xfrm>
            <a:off x="7103782" y="934425"/>
            <a:ext cx="2205183" cy="175432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37440"/>
                </a:solidFill>
              </a:rPr>
              <a:t>Load:</a:t>
            </a:r>
          </a:p>
          <a:p>
            <a:pPr algn="ctr"/>
            <a:r>
              <a:rPr lang="en-US" b="1" dirty="0">
                <a:solidFill>
                  <a:srgbClr val="F37440"/>
                </a:solidFill>
              </a:rPr>
              <a:t> (also called a Fill)</a:t>
            </a:r>
          </a:p>
          <a:p>
            <a:r>
              <a:rPr lang="en-US" b="1" dirty="0">
                <a:solidFill>
                  <a:schemeClr val="tx2"/>
                </a:solidFill>
              </a:rPr>
              <a:t> </a:t>
            </a:r>
            <a:r>
              <a:rPr lang="en-US" dirty="0">
                <a:solidFill>
                  <a:schemeClr val="tx2"/>
                </a:solidFill>
              </a:rPr>
              <a:t>Copy the contents of a variable from memory into a register.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23E8EB79-6FE0-55D6-D817-65C9EC949CCB}"/>
              </a:ext>
            </a:extLst>
          </p:cNvPr>
          <p:cNvSpPr txBox="1"/>
          <p:nvPr/>
        </p:nvSpPr>
        <p:spPr>
          <a:xfrm>
            <a:off x="7094693" y="4494926"/>
            <a:ext cx="2296735" cy="175432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2C895B"/>
                </a:solidFill>
              </a:rPr>
              <a:t>Store: </a:t>
            </a:r>
          </a:p>
          <a:p>
            <a:pPr algn="ctr"/>
            <a:r>
              <a:rPr lang="en-US" b="1" dirty="0">
                <a:solidFill>
                  <a:srgbClr val="2C895B"/>
                </a:solidFill>
              </a:rPr>
              <a:t>(also called a Spill) </a:t>
            </a:r>
          </a:p>
          <a:p>
            <a:r>
              <a:rPr lang="en-US" dirty="0">
                <a:solidFill>
                  <a:schemeClr val="accent2"/>
                </a:solidFill>
              </a:rPr>
              <a:t>Copy the contents of a register back into a variable in memory.</a:t>
            </a:r>
          </a:p>
        </p:txBody>
      </p:sp>
    </p:spTree>
    <p:extLst>
      <p:ext uri="{BB962C8B-B14F-4D97-AF65-F5344CB8AC3E}">
        <p14:creationId xmlns:p14="http://schemas.microsoft.com/office/powerpoint/2010/main" val="1888224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  <p:bldP spid="67" grpId="0" animBg="1"/>
      <p:bldP spid="68" grpId="0" animBg="1"/>
      <p:bldP spid="69" grpId="0" animBg="1"/>
      <p:bldP spid="70" grpId="0" animBg="1"/>
      <p:bldP spid="73" grpId="0" animBg="1"/>
      <p:bldP spid="74" grpId="0" animBg="1"/>
      <p:bldP spid="7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0F1AAEF-8AC3-6648-908C-61F6B1692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449" y="112735"/>
            <a:ext cx="8969191" cy="445308"/>
          </a:xfrm>
        </p:spPr>
        <p:txBody>
          <a:bodyPr/>
          <a:lstStyle/>
          <a:p>
            <a:r>
              <a:rPr lang="en-US" dirty="0"/>
              <a:t>Using Registers as Pointers to Memory - Load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AF0A191-8032-3741-8821-60DC3DC0BC5F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F4FC8852-67E7-E547-B556-26DAC478D505}"/>
              </a:ext>
            </a:extLst>
          </p:cNvPr>
          <p:cNvSpPr/>
          <p:nvPr/>
        </p:nvSpPr>
        <p:spPr>
          <a:xfrm>
            <a:off x="6981953" y="5008802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57333D1-D318-1344-BD4D-382E7C65AD98}"/>
              </a:ext>
            </a:extLst>
          </p:cNvPr>
          <p:cNvSpPr txBox="1"/>
          <p:nvPr/>
        </p:nvSpPr>
        <p:spPr>
          <a:xfrm>
            <a:off x="6460656" y="1256944"/>
            <a:ext cx="521297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r15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r14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r13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r12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r11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r10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r9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r8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r7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r6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r5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r4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r3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B694F6D6-215C-B64C-A78F-3EC99179C2F9}"/>
              </a:ext>
            </a:extLst>
          </p:cNvPr>
          <p:cNvSpPr/>
          <p:nvPr/>
        </p:nvSpPr>
        <p:spPr>
          <a:xfrm>
            <a:off x="6981953" y="4763939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0x1004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039F4ADF-0568-E545-8815-99839CC68A89}"/>
              </a:ext>
            </a:extLst>
          </p:cNvPr>
          <p:cNvSpPr/>
          <p:nvPr/>
        </p:nvSpPr>
        <p:spPr>
          <a:xfrm>
            <a:off x="6981953" y="4519077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EE15B07C-F91E-0E49-9597-6EB7F0572D57}"/>
              </a:ext>
            </a:extLst>
          </p:cNvPr>
          <p:cNvSpPr/>
          <p:nvPr/>
        </p:nvSpPr>
        <p:spPr>
          <a:xfrm>
            <a:off x="6981953" y="4274215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0x4321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74A64DC6-03DF-204F-9151-615A13E15FB4}"/>
              </a:ext>
            </a:extLst>
          </p:cNvPr>
          <p:cNvSpPr/>
          <p:nvPr/>
        </p:nvSpPr>
        <p:spPr>
          <a:xfrm>
            <a:off x="6981953" y="4029353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70587ADB-D33A-D34E-ADA4-9805F70C880E}"/>
              </a:ext>
            </a:extLst>
          </p:cNvPr>
          <p:cNvSpPr/>
          <p:nvPr/>
        </p:nvSpPr>
        <p:spPr>
          <a:xfrm>
            <a:off x="6981953" y="3784491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5C8567BF-E099-484F-9453-5181369EE25D}"/>
              </a:ext>
            </a:extLst>
          </p:cNvPr>
          <p:cNvSpPr/>
          <p:nvPr/>
        </p:nvSpPr>
        <p:spPr>
          <a:xfrm>
            <a:off x="6981953" y="3539629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6CB4749D-BA9B-CB45-8EEE-6BB49E7D0952}"/>
              </a:ext>
            </a:extLst>
          </p:cNvPr>
          <p:cNvSpPr/>
          <p:nvPr/>
        </p:nvSpPr>
        <p:spPr>
          <a:xfrm>
            <a:off x="6981953" y="3294767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6318AC37-00E6-5942-A024-94203E1D8928}"/>
              </a:ext>
            </a:extLst>
          </p:cNvPr>
          <p:cNvSpPr/>
          <p:nvPr/>
        </p:nvSpPr>
        <p:spPr>
          <a:xfrm>
            <a:off x="6981953" y="3049905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536D4DA7-B772-B047-A9D9-7E1519AB8778}"/>
              </a:ext>
            </a:extLst>
          </p:cNvPr>
          <p:cNvSpPr/>
          <p:nvPr/>
        </p:nvSpPr>
        <p:spPr>
          <a:xfrm>
            <a:off x="6981953" y="2805043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318AD1A2-3F14-AF49-8CDB-FF669D0070E9}"/>
              </a:ext>
            </a:extLst>
          </p:cNvPr>
          <p:cNvSpPr/>
          <p:nvPr/>
        </p:nvSpPr>
        <p:spPr>
          <a:xfrm>
            <a:off x="6981953" y="2560181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587F0B70-E68D-EC4D-9CE0-C3E5C57258FD}"/>
              </a:ext>
            </a:extLst>
          </p:cNvPr>
          <p:cNvSpPr/>
          <p:nvPr/>
        </p:nvSpPr>
        <p:spPr>
          <a:xfrm>
            <a:off x="6981953" y="2315319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A2E3517A-76BD-7F4F-BCDC-B9FE489D0F1D}"/>
              </a:ext>
            </a:extLst>
          </p:cNvPr>
          <p:cNvSpPr/>
          <p:nvPr/>
        </p:nvSpPr>
        <p:spPr>
          <a:xfrm>
            <a:off x="6981953" y="2070457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BA6A5B77-BB00-894F-B1CF-4A6C5252465F}"/>
              </a:ext>
            </a:extLst>
          </p:cNvPr>
          <p:cNvSpPr/>
          <p:nvPr/>
        </p:nvSpPr>
        <p:spPr>
          <a:xfrm>
            <a:off x="6981953" y="1825595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A0C075B4-183E-0B45-A655-68989BDD8B6F}"/>
              </a:ext>
            </a:extLst>
          </p:cNvPr>
          <p:cNvSpPr/>
          <p:nvPr/>
        </p:nvSpPr>
        <p:spPr>
          <a:xfrm>
            <a:off x="6981953" y="1580733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59BA5FBA-0F23-0943-910E-242D31329001}"/>
              </a:ext>
            </a:extLst>
          </p:cNvPr>
          <p:cNvSpPr/>
          <p:nvPr/>
        </p:nvSpPr>
        <p:spPr>
          <a:xfrm>
            <a:off x="6981953" y="1335871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2C23B818-6D12-E048-A6F0-13595ECF26B0}"/>
              </a:ext>
            </a:extLst>
          </p:cNvPr>
          <p:cNvSpPr/>
          <p:nvPr/>
        </p:nvSpPr>
        <p:spPr>
          <a:xfrm>
            <a:off x="10240139" y="5977352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85E46774-637A-BC43-880A-F2EB650D9C82}"/>
              </a:ext>
            </a:extLst>
          </p:cNvPr>
          <p:cNvSpPr/>
          <p:nvPr/>
        </p:nvSpPr>
        <p:spPr>
          <a:xfrm>
            <a:off x="10240139" y="5728668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A9F3A005-B3A0-9B47-A4FF-E2E37C0D73F7}"/>
              </a:ext>
            </a:extLst>
          </p:cNvPr>
          <p:cNvSpPr/>
          <p:nvPr/>
        </p:nvSpPr>
        <p:spPr>
          <a:xfrm>
            <a:off x="10240139" y="5479985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B9EA7815-5ED9-7245-A8E6-93C522984CB6}"/>
              </a:ext>
            </a:extLst>
          </p:cNvPr>
          <p:cNvSpPr/>
          <p:nvPr/>
        </p:nvSpPr>
        <p:spPr>
          <a:xfrm>
            <a:off x="10240139" y="5231302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8ABAB0F8-C98C-014A-8384-223A02B1D893}"/>
              </a:ext>
            </a:extLst>
          </p:cNvPr>
          <p:cNvSpPr/>
          <p:nvPr/>
        </p:nvSpPr>
        <p:spPr>
          <a:xfrm>
            <a:off x="10240139" y="4982619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EB38631C-49D2-4049-B444-86B9FC26A5BA}"/>
              </a:ext>
            </a:extLst>
          </p:cNvPr>
          <p:cNvSpPr/>
          <p:nvPr/>
        </p:nvSpPr>
        <p:spPr>
          <a:xfrm>
            <a:off x="10240139" y="4733936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0x1</a:t>
            </a: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A27CE403-2C6F-9845-92A1-3ECB22172E53}"/>
              </a:ext>
            </a:extLst>
          </p:cNvPr>
          <p:cNvSpPr/>
          <p:nvPr/>
        </p:nvSpPr>
        <p:spPr>
          <a:xfrm>
            <a:off x="10240139" y="4485253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0x2</a:t>
            </a: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36DD5D81-D1E4-E542-9076-1AF2DE6131B4}"/>
              </a:ext>
            </a:extLst>
          </p:cNvPr>
          <p:cNvSpPr/>
          <p:nvPr/>
        </p:nvSpPr>
        <p:spPr>
          <a:xfrm>
            <a:off x="10240139" y="4236569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0x3</a:t>
            </a:r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CD5C827F-CD3C-8E49-8827-10DBD57475E7}"/>
              </a:ext>
            </a:extLst>
          </p:cNvPr>
          <p:cNvSpPr/>
          <p:nvPr/>
        </p:nvSpPr>
        <p:spPr>
          <a:xfrm>
            <a:off x="10240139" y="3987886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0x4</a:t>
            </a:r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32C92F08-7FB7-914C-9309-107C9CEF57E1}"/>
              </a:ext>
            </a:extLst>
          </p:cNvPr>
          <p:cNvSpPr/>
          <p:nvPr/>
        </p:nvSpPr>
        <p:spPr>
          <a:xfrm>
            <a:off x="10508074" y="947087"/>
            <a:ext cx="160543" cy="1616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DAA608CC-7EF3-A04A-B103-EFC999E310F7}"/>
              </a:ext>
            </a:extLst>
          </p:cNvPr>
          <p:cNvSpPr/>
          <p:nvPr/>
        </p:nvSpPr>
        <p:spPr>
          <a:xfrm>
            <a:off x="10490034" y="627553"/>
            <a:ext cx="160543" cy="1616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2B50B694-5852-F540-ADB0-A461BEE16AA8}"/>
              </a:ext>
            </a:extLst>
          </p:cNvPr>
          <p:cNvSpPr txBox="1"/>
          <p:nvPr/>
        </p:nvSpPr>
        <p:spPr>
          <a:xfrm>
            <a:off x="9545838" y="183604"/>
            <a:ext cx="2121093" cy="400110"/>
          </a:xfrm>
          <a:prstGeom prst="rect">
            <a:avLst/>
          </a:prstGeom>
          <a:noFill/>
          <a:ln w="25400">
            <a:noFill/>
          </a:ln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</a:rPr>
              <a:t>External memory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921D2F-1312-B748-8FCA-E4023E6B430C}"/>
              </a:ext>
            </a:extLst>
          </p:cNvPr>
          <p:cNvSpPr txBox="1"/>
          <p:nvPr/>
        </p:nvSpPr>
        <p:spPr>
          <a:xfrm>
            <a:off x="10872296" y="5685586"/>
            <a:ext cx="11785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0x00001000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8347838F-D585-9CD7-65A0-465DFCF4ECBE}"/>
              </a:ext>
            </a:extLst>
          </p:cNvPr>
          <p:cNvSpPr/>
          <p:nvPr/>
        </p:nvSpPr>
        <p:spPr>
          <a:xfrm>
            <a:off x="10240139" y="2719188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B5758B18-D31F-9476-224C-1D1484EBE751}"/>
              </a:ext>
            </a:extLst>
          </p:cNvPr>
          <p:cNvSpPr/>
          <p:nvPr/>
        </p:nvSpPr>
        <p:spPr>
          <a:xfrm>
            <a:off x="10240139" y="2470505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2281A3DA-EADB-77DA-C818-56478C4D7CD9}"/>
              </a:ext>
            </a:extLst>
          </p:cNvPr>
          <p:cNvSpPr/>
          <p:nvPr/>
        </p:nvSpPr>
        <p:spPr>
          <a:xfrm>
            <a:off x="10240139" y="2221822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A078CBAD-8AE6-6D47-3A93-6C5B3CCE8A36}"/>
              </a:ext>
            </a:extLst>
          </p:cNvPr>
          <p:cNvSpPr/>
          <p:nvPr/>
        </p:nvSpPr>
        <p:spPr>
          <a:xfrm>
            <a:off x="10240139" y="1973139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ADCDD5E3-11DB-10BA-31A8-C6BB81276F98}"/>
              </a:ext>
            </a:extLst>
          </p:cNvPr>
          <p:cNvSpPr/>
          <p:nvPr/>
        </p:nvSpPr>
        <p:spPr>
          <a:xfrm>
            <a:off x="10240139" y="1724456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17CFF47C-8471-60BC-CBC9-5427160F0403}"/>
              </a:ext>
            </a:extLst>
          </p:cNvPr>
          <p:cNvSpPr/>
          <p:nvPr/>
        </p:nvSpPr>
        <p:spPr>
          <a:xfrm>
            <a:off x="10240139" y="1475772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77E87E1C-AC97-C43F-275B-CEC4B8A2B2D2}"/>
              </a:ext>
            </a:extLst>
          </p:cNvPr>
          <p:cNvSpPr/>
          <p:nvPr/>
        </p:nvSpPr>
        <p:spPr>
          <a:xfrm>
            <a:off x="10240139" y="1227089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14D1FA84-82C9-5FDC-FB0C-E5EDAB339FD6}"/>
              </a:ext>
            </a:extLst>
          </p:cNvPr>
          <p:cNvSpPr/>
          <p:nvPr/>
        </p:nvSpPr>
        <p:spPr>
          <a:xfrm>
            <a:off x="10526114" y="6583581"/>
            <a:ext cx="160543" cy="1616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728B280C-3141-289A-3FA7-E04E5D7E6208}"/>
              </a:ext>
            </a:extLst>
          </p:cNvPr>
          <p:cNvSpPr/>
          <p:nvPr/>
        </p:nvSpPr>
        <p:spPr>
          <a:xfrm>
            <a:off x="10508074" y="6264047"/>
            <a:ext cx="160543" cy="1616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969034A5-808A-33B7-6ECB-3C31E5BC22A4}"/>
              </a:ext>
            </a:extLst>
          </p:cNvPr>
          <p:cNvSpPr txBox="1"/>
          <p:nvPr/>
        </p:nvSpPr>
        <p:spPr>
          <a:xfrm>
            <a:off x="10872296" y="4644914"/>
            <a:ext cx="11785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0x00001004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2FA8121A-F9A7-07AD-7345-7F819D2D02DA}"/>
              </a:ext>
            </a:extLst>
          </p:cNvPr>
          <p:cNvSpPr txBox="1"/>
          <p:nvPr/>
        </p:nvSpPr>
        <p:spPr>
          <a:xfrm>
            <a:off x="10872296" y="3658576"/>
            <a:ext cx="11785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0x00001008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9C88D548-BFCD-A606-D416-C6797E767051}"/>
              </a:ext>
            </a:extLst>
          </p:cNvPr>
          <p:cNvSpPr txBox="1"/>
          <p:nvPr/>
        </p:nvSpPr>
        <p:spPr>
          <a:xfrm>
            <a:off x="10872296" y="2662934"/>
            <a:ext cx="11785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0x0000100c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E21BA3BF-1232-D457-BB9E-DFBFBB0EE88A}"/>
              </a:ext>
            </a:extLst>
          </p:cNvPr>
          <p:cNvSpPr txBox="1"/>
          <p:nvPr/>
        </p:nvSpPr>
        <p:spPr>
          <a:xfrm>
            <a:off x="10872296" y="1668201"/>
            <a:ext cx="11785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0x00001010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3C3EB4-2C5E-34F8-3B18-A552C487AB46}"/>
              </a:ext>
            </a:extLst>
          </p:cNvPr>
          <p:cNvSpPr txBox="1"/>
          <p:nvPr/>
        </p:nvSpPr>
        <p:spPr>
          <a:xfrm>
            <a:off x="322457" y="595906"/>
            <a:ext cx="5686172" cy="28623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We want to do a x[1] = x[0]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We have to do this in two steps</a:t>
            </a:r>
          </a:p>
          <a:p>
            <a:endParaRPr lang="en-US" sz="20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r3;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x[2];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*r1 = &amp;x;    // r1 contains address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…</a:t>
            </a:r>
          </a:p>
          <a:p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r3 = *(r1);      // memory to register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*(r1 + 1) = r3;  // register to memory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B2CDD881-0446-6E85-6333-79A1FD5DA51A}"/>
              </a:ext>
            </a:extLst>
          </p:cNvPr>
          <p:cNvSpPr txBox="1"/>
          <p:nvPr/>
        </p:nvSpPr>
        <p:spPr>
          <a:xfrm>
            <a:off x="1333737" y="3574170"/>
            <a:ext cx="4698722" cy="132343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Load register from memory (read)</a:t>
            </a:r>
          </a:p>
          <a:p>
            <a:r>
              <a:rPr lang="en-US" sz="2000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ldr</a:t>
            </a:r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	r3, [r1, 0]</a:t>
            </a:r>
          </a:p>
          <a:p>
            <a:endParaRPr lang="en-US" sz="20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address = r1 + 0 = 0x1004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4A4CA26-4538-256C-0409-34BBF00B4FAB}"/>
              </a:ext>
            </a:extLst>
          </p:cNvPr>
          <p:cNvCxnSpPr>
            <a:cxnSpLocks/>
            <a:endCxn id="81" idx="3"/>
          </p:cNvCxnSpPr>
          <p:nvPr/>
        </p:nvCxnSpPr>
        <p:spPr>
          <a:xfrm flipH="1" flipV="1">
            <a:off x="8116161" y="4387623"/>
            <a:ext cx="1804283" cy="36142"/>
          </a:xfrm>
          <a:prstGeom prst="straightConnector1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D289E907-ED44-B8F9-7D9A-BE4D6803CFF3}"/>
              </a:ext>
            </a:extLst>
          </p:cNvPr>
          <p:cNvCxnSpPr>
            <a:cxnSpLocks/>
          </p:cNvCxnSpPr>
          <p:nvPr/>
        </p:nvCxnSpPr>
        <p:spPr>
          <a:xfrm flipV="1">
            <a:off x="3315574" y="4227345"/>
            <a:ext cx="0" cy="275699"/>
          </a:xfrm>
          <a:prstGeom prst="straightConnector1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Left Brace 131">
            <a:extLst>
              <a:ext uri="{FF2B5EF4-FFF2-40B4-BE49-F238E27FC236}">
                <a16:creationId xmlns:a16="http://schemas.microsoft.com/office/drawing/2014/main" id="{3DF6CDDF-C6D9-1E68-F55C-235DBD8ABC81}"/>
              </a:ext>
            </a:extLst>
          </p:cNvPr>
          <p:cNvSpPr/>
          <p:nvPr/>
        </p:nvSpPr>
        <p:spPr>
          <a:xfrm>
            <a:off x="9920444" y="3987886"/>
            <a:ext cx="233082" cy="924656"/>
          </a:xfrm>
          <a:prstGeom prst="leftBrac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0365E7DD-2180-C294-8DD5-FC33BF24A882}"/>
              </a:ext>
            </a:extLst>
          </p:cNvPr>
          <p:cNvSpPr txBox="1"/>
          <p:nvPr/>
        </p:nvSpPr>
        <p:spPr>
          <a:xfrm>
            <a:off x="9459456" y="4653865"/>
            <a:ext cx="5966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x[0]</a:t>
            </a:r>
          </a:p>
        </p:txBody>
      </p:sp>
      <p:sp>
        <p:nvSpPr>
          <p:cNvPr id="134" name="Left Brace 133">
            <a:extLst>
              <a:ext uri="{FF2B5EF4-FFF2-40B4-BE49-F238E27FC236}">
                <a16:creationId xmlns:a16="http://schemas.microsoft.com/office/drawing/2014/main" id="{01E8B304-50AD-9373-B508-8A55C16DCC7E}"/>
              </a:ext>
            </a:extLst>
          </p:cNvPr>
          <p:cNvSpPr/>
          <p:nvPr/>
        </p:nvSpPr>
        <p:spPr>
          <a:xfrm>
            <a:off x="9961965" y="2997562"/>
            <a:ext cx="233082" cy="924656"/>
          </a:xfrm>
          <a:prstGeom prst="leftBrac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3C187A68-26D2-A511-BC60-500BE97E5B63}"/>
              </a:ext>
            </a:extLst>
          </p:cNvPr>
          <p:cNvSpPr txBox="1"/>
          <p:nvPr/>
        </p:nvSpPr>
        <p:spPr>
          <a:xfrm>
            <a:off x="9503798" y="3619631"/>
            <a:ext cx="5966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x[1]</a:t>
            </a:r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D5D7EFE3-C779-39F4-8866-F214C28A4DBE}"/>
              </a:ext>
            </a:extLst>
          </p:cNvPr>
          <p:cNvSpPr/>
          <p:nvPr/>
        </p:nvSpPr>
        <p:spPr>
          <a:xfrm>
            <a:off x="10241292" y="3723345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CB5802FD-27C8-5EB8-CF98-696F36664660}"/>
              </a:ext>
            </a:extLst>
          </p:cNvPr>
          <p:cNvSpPr/>
          <p:nvPr/>
        </p:nvSpPr>
        <p:spPr>
          <a:xfrm>
            <a:off x="10241292" y="3474662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26E7B287-1ECC-E347-7978-12B98AA95545}"/>
              </a:ext>
            </a:extLst>
          </p:cNvPr>
          <p:cNvSpPr/>
          <p:nvPr/>
        </p:nvSpPr>
        <p:spPr>
          <a:xfrm>
            <a:off x="10241292" y="3225978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2D8805B0-87AD-0A3D-F45D-C7AD888C2A65}"/>
              </a:ext>
            </a:extLst>
          </p:cNvPr>
          <p:cNvSpPr/>
          <p:nvPr/>
        </p:nvSpPr>
        <p:spPr>
          <a:xfrm>
            <a:off x="10241292" y="2977295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1C5B726-018A-E561-804D-F570CE997B34}"/>
              </a:ext>
            </a:extLst>
          </p:cNvPr>
          <p:cNvSpPr txBox="1"/>
          <p:nvPr/>
        </p:nvSpPr>
        <p:spPr>
          <a:xfrm>
            <a:off x="901821" y="5886894"/>
            <a:ext cx="5016148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we will cover this instruction in more detail later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2C92A4-0FD2-EECB-C50D-FB3AAC9D4F16}"/>
              </a:ext>
            </a:extLst>
          </p:cNvPr>
          <p:cNvSpPr txBox="1"/>
          <p:nvPr/>
        </p:nvSpPr>
        <p:spPr>
          <a:xfrm>
            <a:off x="1328269" y="4998246"/>
            <a:ext cx="4048539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2C895B"/>
                </a:solidFill>
              </a:rPr>
              <a:t>The </a:t>
            </a:r>
            <a:r>
              <a:rPr lang="en-US" dirty="0">
                <a:solidFill>
                  <a:srgbClr val="FF0000"/>
                </a:solidFill>
              </a:rPr>
              <a:t>[ ] </a:t>
            </a:r>
            <a:r>
              <a:rPr lang="en-US" dirty="0">
                <a:solidFill>
                  <a:srgbClr val="2C895B"/>
                </a:solidFill>
              </a:rPr>
              <a:t>around the operands is like the * dereference op</a:t>
            </a:r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A98D994F-6BE7-04E3-50C2-6A8CD08EC8AE}"/>
              </a:ext>
            </a:extLst>
          </p:cNvPr>
          <p:cNvCxnSpPr>
            <a:cxnSpLocks/>
            <a:stCxn id="79" idx="3"/>
            <a:endCxn id="133" idx="1"/>
          </p:cNvCxnSpPr>
          <p:nvPr/>
        </p:nvCxnSpPr>
        <p:spPr>
          <a:xfrm flipV="1">
            <a:off x="8116161" y="4853920"/>
            <a:ext cx="1343295" cy="23427"/>
          </a:xfrm>
          <a:prstGeom prst="straightConnector1">
            <a:avLst/>
          </a:prstGeom>
          <a:ln w="25400">
            <a:solidFill>
              <a:srgbClr val="2C895B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C52E438-EC99-9CF0-9DF4-6A3FCF57066F}"/>
              </a:ext>
            </a:extLst>
          </p:cNvPr>
          <p:cNvSpPr txBox="1"/>
          <p:nvPr/>
        </p:nvSpPr>
        <p:spPr>
          <a:xfrm>
            <a:off x="8325248" y="4900956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2C895B"/>
                </a:solidFill>
              </a:rPr>
              <a:t>points at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B79DA7C1-17FC-B6C6-76B0-4D42BF506223}"/>
              </a:ext>
            </a:extLst>
          </p:cNvPr>
          <p:cNvSpPr txBox="1"/>
          <p:nvPr/>
        </p:nvSpPr>
        <p:spPr>
          <a:xfrm>
            <a:off x="8168119" y="3994639"/>
            <a:ext cx="1659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reads memory</a:t>
            </a:r>
          </a:p>
        </p:txBody>
      </p:sp>
    </p:spTree>
    <p:extLst>
      <p:ext uri="{BB962C8B-B14F-4D97-AF65-F5344CB8AC3E}">
        <p14:creationId xmlns:p14="http://schemas.microsoft.com/office/powerpoint/2010/main" val="1185693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  <p:bldP spid="124" grpId="0" animBg="1"/>
      <p:bldP spid="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0F1AAEF-8AC3-6648-908C-61F6B1692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449" y="112735"/>
            <a:ext cx="8969191" cy="445308"/>
          </a:xfrm>
        </p:spPr>
        <p:txBody>
          <a:bodyPr/>
          <a:lstStyle/>
          <a:p>
            <a:r>
              <a:rPr lang="en-US" dirty="0"/>
              <a:t>Using Registers as Pointers to Memory - Store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AF0A191-8032-3741-8821-60DC3DC0BC5F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F4FC8852-67E7-E547-B556-26DAC478D505}"/>
              </a:ext>
            </a:extLst>
          </p:cNvPr>
          <p:cNvSpPr/>
          <p:nvPr/>
        </p:nvSpPr>
        <p:spPr>
          <a:xfrm>
            <a:off x="6981953" y="5008802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57333D1-D318-1344-BD4D-382E7C65AD98}"/>
              </a:ext>
            </a:extLst>
          </p:cNvPr>
          <p:cNvSpPr txBox="1"/>
          <p:nvPr/>
        </p:nvSpPr>
        <p:spPr>
          <a:xfrm>
            <a:off x="6460656" y="1256944"/>
            <a:ext cx="521297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r15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r14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r13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r12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r11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r10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r9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r8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r7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r6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r5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r4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r3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B694F6D6-215C-B64C-A78F-3EC99179C2F9}"/>
              </a:ext>
            </a:extLst>
          </p:cNvPr>
          <p:cNvSpPr/>
          <p:nvPr/>
        </p:nvSpPr>
        <p:spPr>
          <a:xfrm>
            <a:off x="6981953" y="4763939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0x1004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039F4ADF-0568-E545-8815-99839CC68A89}"/>
              </a:ext>
            </a:extLst>
          </p:cNvPr>
          <p:cNvSpPr/>
          <p:nvPr/>
        </p:nvSpPr>
        <p:spPr>
          <a:xfrm>
            <a:off x="6981953" y="4519077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EE15B07C-F91E-0E49-9597-6EB7F0572D57}"/>
              </a:ext>
            </a:extLst>
          </p:cNvPr>
          <p:cNvSpPr/>
          <p:nvPr/>
        </p:nvSpPr>
        <p:spPr>
          <a:xfrm>
            <a:off x="6981953" y="4274215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0x4321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74A64DC6-03DF-204F-9151-615A13E15FB4}"/>
              </a:ext>
            </a:extLst>
          </p:cNvPr>
          <p:cNvSpPr/>
          <p:nvPr/>
        </p:nvSpPr>
        <p:spPr>
          <a:xfrm>
            <a:off x="6981953" y="4029353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70587ADB-D33A-D34E-ADA4-9805F70C880E}"/>
              </a:ext>
            </a:extLst>
          </p:cNvPr>
          <p:cNvSpPr/>
          <p:nvPr/>
        </p:nvSpPr>
        <p:spPr>
          <a:xfrm>
            <a:off x="6981953" y="3784491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5C8567BF-E099-484F-9453-5181369EE25D}"/>
              </a:ext>
            </a:extLst>
          </p:cNvPr>
          <p:cNvSpPr/>
          <p:nvPr/>
        </p:nvSpPr>
        <p:spPr>
          <a:xfrm>
            <a:off x="6981953" y="3539629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6CB4749D-BA9B-CB45-8EEE-6BB49E7D0952}"/>
              </a:ext>
            </a:extLst>
          </p:cNvPr>
          <p:cNvSpPr/>
          <p:nvPr/>
        </p:nvSpPr>
        <p:spPr>
          <a:xfrm>
            <a:off x="6981953" y="3294767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6318AC37-00E6-5942-A024-94203E1D8928}"/>
              </a:ext>
            </a:extLst>
          </p:cNvPr>
          <p:cNvSpPr/>
          <p:nvPr/>
        </p:nvSpPr>
        <p:spPr>
          <a:xfrm>
            <a:off x="6981953" y="3049905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536D4DA7-B772-B047-A9D9-7E1519AB8778}"/>
              </a:ext>
            </a:extLst>
          </p:cNvPr>
          <p:cNvSpPr/>
          <p:nvPr/>
        </p:nvSpPr>
        <p:spPr>
          <a:xfrm>
            <a:off x="6981953" y="2805043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318AD1A2-3F14-AF49-8CDB-FF669D0070E9}"/>
              </a:ext>
            </a:extLst>
          </p:cNvPr>
          <p:cNvSpPr/>
          <p:nvPr/>
        </p:nvSpPr>
        <p:spPr>
          <a:xfrm>
            <a:off x="6981953" y="2560181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587F0B70-E68D-EC4D-9CE0-C3E5C57258FD}"/>
              </a:ext>
            </a:extLst>
          </p:cNvPr>
          <p:cNvSpPr/>
          <p:nvPr/>
        </p:nvSpPr>
        <p:spPr>
          <a:xfrm>
            <a:off x="6981953" y="2315319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A2E3517A-76BD-7F4F-BCDC-B9FE489D0F1D}"/>
              </a:ext>
            </a:extLst>
          </p:cNvPr>
          <p:cNvSpPr/>
          <p:nvPr/>
        </p:nvSpPr>
        <p:spPr>
          <a:xfrm>
            <a:off x="6981953" y="2070457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BA6A5B77-BB00-894F-B1CF-4A6C5252465F}"/>
              </a:ext>
            </a:extLst>
          </p:cNvPr>
          <p:cNvSpPr/>
          <p:nvPr/>
        </p:nvSpPr>
        <p:spPr>
          <a:xfrm>
            <a:off x="6981953" y="1825595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A0C075B4-183E-0B45-A655-68989BDD8B6F}"/>
              </a:ext>
            </a:extLst>
          </p:cNvPr>
          <p:cNvSpPr/>
          <p:nvPr/>
        </p:nvSpPr>
        <p:spPr>
          <a:xfrm>
            <a:off x="6981953" y="1580733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59BA5FBA-0F23-0943-910E-242D31329001}"/>
              </a:ext>
            </a:extLst>
          </p:cNvPr>
          <p:cNvSpPr/>
          <p:nvPr/>
        </p:nvSpPr>
        <p:spPr>
          <a:xfrm>
            <a:off x="6981953" y="1335871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2C23B818-6D12-E048-A6F0-13595ECF26B0}"/>
              </a:ext>
            </a:extLst>
          </p:cNvPr>
          <p:cNvSpPr/>
          <p:nvPr/>
        </p:nvSpPr>
        <p:spPr>
          <a:xfrm>
            <a:off x="10240139" y="5977352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85E46774-637A-BC43-880A-F2EB650D9C82}"/>
              </a:ext>
            </a:extLst>
          </p:cNvPr>
          <p:cNvSpPr/>
          <p:nvPr/>
        </p:nvSpPr>
        <p:spPr>
          <a:xfrm>
            <a:off x="10240139" y="5728668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A9F3A005-B3A0-9B47-A4FF-E2E37C0D73F7}"/>
              </a:ext>
            </a:extLst>
          </p:cNvPr>
          <p:cNvSpPr/>
          <p:nvPr/>
        </p:nvSpPr>
        <p:spPr>
          <a:xfrm>
            <a:off x="10240139" y="5479985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B9EA7815-5ED9-7245-A8E6-93C522984CB6}"/>
              </a:ext>
            </a:extLst>
          </p:cNvPr>
          <p:cNvSpPr/>
          <p:nvPr/>
        </p:nvSpPr>
        <p:spPr>
          <a:xfrm>
            <a:off x="10240139" y="5231302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8ABAB0F8-C98C-014A-8384-223A02B1D893}"/>
              </a:ext>
            </a:extLst>
          </p:cNvPr>
          <p:cNvSpPr/>
          <p:nvPr/>
        </p:nvSpPr>
        <p:spPr>
          <a:xfrm>
            <a:off x="10240139" y="4982619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EB38631C-49D2-4049-B444-86B9FC26A5BA}"/>
              </a:ext>
            </a:extLst>
          </p:cNvPr>
          <p:cNvSpPr/>
          <p:nvPr/>
        </p:nvSpPr>
        <p:spPr>
          <a:xfrm>
            <a:off x="10240139" y="4733936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0x1</a:t>
            </a: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A27CE403-2C6F-9845-92A1-3ECB22172E53}"/>
              </a:ext>
            </a:extLst>
          </p:cNvPr>
          <p:cNvSpPr/>
          <p:nvPr/>
        </p:nvSpPr>
        <p:spPr>
          <a:xfrm>
            <a:off x="10240139" y="4485253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0x2</a:t>
            </a: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36DD5D81-D1E4-E542-9076-1AF2DE6131B4}"/>
              </a:ext>
            </a:extLst>
          </p:cNvPr>
          <p:cNvSpPr/>
          <p:nvPr/>
        </p:nvSpPr>
        <p:spPr>
          <a:xfrm>
            <a:off x="10240139" y="4236569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0x3</a:t>
            </a:r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CD5C827F-CD3C-8E49-8827-10DBD57475E7}"/>
              </a:ext>
            </a:extLst>
          </p:cNvPr>
          <p:cNvSpPr/>
          <p:nvPr/>
        </p:nvSpPr>
        <p:spPr>
          <a:xfrm>
            <a:off x="10240139" y="3987886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0x4</a:t>
            </a:r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32C92F08-7FB7-914C-9309-107C9CEF57E1}"/>
              </a:ext>
            </a:extLst>
          </p:cNvPr>
          <p:cNvSpPr/>
          <p:nvPr/>
        </p:nvSpPr>
        <p:spPr>
          <a:xfrm>
            <a:off x="10508074" y="947087"/>
            <a:ext cx="160543" cy="1616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DAA608CC-7EF3-A04A-B103-EFC999E310F7}"/>
              </a:ext>
            </a:extLst>
          </p:cNvPr>
          <p:cNvSpPr/>
          <p:nvPr/>
        </p:nvSpPr>
        <p:spPr>
          <a:xfrm>
            <a:off x="10490034" y="627553"/>
            <a:ext cx="160543" cy="1616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2B50B694-5852-F540-ADB0-A461BEE16AA8}"/>
              </a:ext>
            </a:extLst>
          </p:cNvPr>
          <p:cNvSpPr txBox="1"/>
          <p:nvPr/>
        </p:nvSpPr>
        <p:spPr>
          <a:xfrm>
            <a:off x="9545838" y="183604"/>
            <a:ext cx="2121093" cy="400110"/>
          </a:xfrm>
          <a:prstGeom prst="rect">
            <a:avLst/>
          </a:prstGeom>
          <a:noFill/>
          <a:ln w="25400">
            <a:noFill/>
          </a:ln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</a:rPr>
              <a:t>External memory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921D2F-1312-B748-8FCA-E4023E6B430C}"/>
              </a:ext>
            </a:extLst>
          </p:cNvPr>
          <p:cNvSpPr txBox="1"/>
          <p:nvPr/>
        </p:nvSpPr>
        <p:spPr>
          <a:xfrm>
            <a:off x="10872296" y="5685586"/>
            <a:ext cx="11785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0x00001000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8347838F-D585-9CD7-65A0-465DFCF4ECBE}"/>
              </a:ext>
            </a:extLst>
          </p:cNvPr>
          <p:cNvSpPr/>
          <p:nvPr/>
        </p:nvSpPr>
        <p:spPr>
          <a:xfrm>
            <a:off x="10240139" y="2719188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B5758B18-D31F-9476-224C-1D1484EBE751}"/>
              </a:ext>
            </a:extLst>
          </p:cNvPr>
          <p:cNvSpPr/>
          <p:nvPr/>
        </p:nvSpPr>
        <p:spPr>
          <a:xfrm>
            <a:off x="10240139" y="2470505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2281A3DA-EADB-77DA-C818-56478C4D7CD9}"/>
              </a:ext>
            </a:extLst>
          </p:cNvPr>
          <p:cNvSpPr/>
          <p:nvPr/>
        </p:nvSpPr>
        <p:spPr>
          <a:xfrm>
            <a:off x="10240139" y="2221822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A078CBAD-8AE6-6D47-3A93-6C5B3CCE8A36}"/>
              </a:ext>
            </a:extLst>
          </p:cNvPr>
          <p:cNvSpPr/>
          <p:nvPr/>
        </p:nvSpPr>
        <p:spPr>
          <a:xfrm>
            <a:off x="10240139" y="1973139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ADCDD5E3-11DB-10BA-31A8-C6BB81276F98}"/>
              </a:ext>
            </a:extLst>
          </p:cNvPr>
          <p:cNvSpPr/>
          <p:nvPr/>
        </p:nvSpPr>
        <p:spPr>
          <a:xfrm>
            <a:off x="10240139" y="1724456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17CFF47C-8471-60BC-CBC9-5427160F0403}"/>
              </a:ext>
            </a:extLst>
          </p:cNvPr>
          <p:cNvSpPr/>
          <p:nvPr/>
        </p:nvSpPr>
        <p:spPr>
          <a:xfrm>
            <a:off x="10240139" y="1475772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77E87E1C-AC97-C43F-275B-CEC4B8A2B2D2}"/>
              </a:ext>
            </a:extLst>
          </p:cNvPr>
          <p:cNvSpPr/>
          <p:nvPr/>
        </p:nvSpPr>
        <p:spPr>
          <a:xfrm>
            <a:off x="10240139" y="1227089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14D1FA84-82C9-5FDC-FB0C-E5EDAB339FD6}"/>
              </a:ext>
            </a:extLst>
          </p:cNvPr>
          <p:cNvSpPr/>
          <p:nvPr/>
        </p:nvSpPr>
        <p:spPr>
          <a:xfrm>
            <a:off x="10526114" y="6583581"/>
            <a:ext cx="160543" cy="1616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728B280C-3141-289A-3FA7-E04E5D7E6208}"/>
              </a:ext>
            </a:extLst>
          </p:cNvPr>
          <p:cNvSpPr/>
          <p:nvPr/>
        </p:nvSpPr>
        <p:spPr>
          <a:xfrm>
            <a:off x="10508074" y="6264047"/>
            <a:ext cx="160543" cy="1616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969034A5-808A-33B7-6ECB-3C31E5BC22A4}"/>
              </a:ext>
            </a:extLst>
          </p:cNvPr>
          <p:cNvSpPr txBox="1"/>
          <p:nvPr/>
        </p:nvSpPr>
        <p:spPr>
          <a:xfrm>
            <a:off x="10872296" y="4644914"/>
            <a:ext cx="11785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0x00001004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2FA8121A-F9A7-07AD-7345-7F819D2D02DA}"/>
              </a:ext>
            </a:extLst>
          </p:cNvPr>
          <p:cNvSpPr txBox="1"/>
          <p:nvPr/>
        </p:nvSpPr>
        <p:spPr>
          <a:xfrm>
            <a:off x="10872296" y="3658576"/>
            <a:ext cx="11785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0x00001008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9C88D548-BFCD-A606-D416-C6797E767051}"/>
              </a:ext>
            </a:extLst>
          </p:cNvPr>
          <p:cNvSpPr txBox="1"/>
          <p:nvPr/>
        </p:nvSpPr>
        <p:spPr>
          <a:xfrm>
            <a:off x="10872296" y="2662934"/>
            <a:ext cx="11785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0x0000100c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E21BA3BF-1232-D457-BB9E-DFBFBB0EE88A}"/>
              </a:ext>
            </a:extLst>
          </p:cNvPr>
          <p:cNvSpPr txBox="1"/>
          <p:nvPr/>
        </p:nvSpPr>
        <p:spPr>
          <a:xfrm>
            <a:off x="10872296" y="1668201"/>
            <a:ext cx="11785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0x00001010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3C3EB4-2C5E-34F8-3B18-A552C487AB46}"/>
              </a:ext>
            </a:extLst>
          </p:cNvPr>
          <p:cNvSpPr txBox="1"/>
          <p:nvPr/>
        </p:nvSpPr>
        <p:spPr>
          <a:xfrm>
            <a:off x="322457" y="595906"/>
            <a:ext cx="5686172" cy="28623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We want to do a x[1] = x[0]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We have to do this in two steps</a:t>
            </a:r>
          </a:p>
          <a:p>
            <a:endParaRPr lang="en-US" sz="20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r3;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x[2];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*r1 = &amp;x;    // r1 contains address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…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r3 = *(r1);      // memory to register</a:t>
            </a:r>
          </a:p>
          <a:p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*(r1 + 1) = r3;  // register to memory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B2CDD881-0446-6E85-6333-79A1FD5DA51A}"/>
              </a:ext>
            </a:extLst>
          </p:cNvPr>
          <p:cNvSpPr txBox="1"/>
          <p:nvPr/>
        </p:nvSpPr>
        <p:spPr>
          <a:xfrm>
            <a:off x="1112749" y="3697312"/>
            <a:ext cx="4698722" cy="132343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Store register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memory (write)</a:t>
            </a:r>
          </a:p>
          <a:p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 	r3, [r1, 4]</a:t>
            </a:r>
          </a:p>
          <a:p>
            <a:endParaRPr lang="en-US" sz="20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address = r1 + 4 = 0x1008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4A4CA26-4538-256C-0409-34BBF00B4FAB}"/>
              </a:ext>
            </a:extLst>
          </p:cNvPr>
          <p:cNvCxnSpPr>
            <a:cxnSpLocks/>
            <a:stCxn id="81" idx="3"/>
          </p:cNvCxnSpPr>
          <p:nvPr/>
        </p:nvCxnSpPr>
        <p:spPr>
          <a:xfrm flipV="1">
            <a:off x="8116161" y="3417975"/>
            <a:ext cx="1845804" cy="969648"/>
          </a:xfrm>
          <a:prstGeom prst="straightConnector1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D289E907-ED44-B8F9-7D9A-BE4D6803CFF3}"/>
              </a:ext>
            </a:extLst>
          </p:cNvPr>
          <p:cNvCxnSpPr>
            <a:cxnSpLocks/>
          </p:cNvCxnSpPr>
          <p:nvPr/>
        </p:nvCxnSpPr>
        <p:spPr>
          <a:xfrm flipV="1">
            <a:off x="3094586" y="4350487"/>
            <a:ext cx="0" cy="275699"/>
          </a:xfrm>
          <a:prstGeom prst="straightConnector1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Left Brace 131">
            <a:extLst>
              <a:ext uri="{FF2B5EF4-FFF2-40B4-BE49-F238E27FC236}">
                <a16:creationId xmlns:a16="http://schemas.microsoft.com/office/drawing/2014/main" id="{3DF6CDDF-C6D9-1E68-F55C-235DBD8ABC81}"/>
              </a:ext>
            </a:extLst>
          </p:cNvPr>
          <p:cNvSpPr/>
          <p:nvPr/>
        </p:nvSpPr>
        <p:spPr>
          <a:xfrm>
            <a:off x="9920444" y="3987886"/>
            <a:ext cx="233082" cy="924656"/>
          </a:xfrm>
          <a:prstGeom prst="leftBrac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0365E7DD-2180-C294-8DD5-FC33BF24A882}"/>
              </a:ext>
            </a:extLst>
          </p:cNvPr>
          <p:cNvSpPr txBox="1"/>
          <p:nvPr/>
        </p:nvSpPr>
        <p:spPr>
          <a:xfrm>
            <a:off x="9459456" y="4653865"/>
            <a:ext cx="5966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x[0]</a:t>
            </a:r>
          </a:p>
        </p:txBody>
      </p:sp>
      <p:sp>
        <p:nvSpPr>
          <p:cNvPr id="134" name="Left Brace 133">
            <a:extLst>
              <a:ext uri="{FF2B5EF4-FFF2-40B4-BE49-F238E27FC236}">
                <a16:creationId xmlns:a16="http://schemas.microsoft.com/office/drawing/2014/main" id="{01E8B304-50AD-9373-B508-8A55C16DCC7E}"/>
              </a:ext>
            </a:extLst>
          </p:cNvPr>
          <p:cNvSpPr/>
          <p:nvPr/>
        </p:nvSpPr>
        <p:spPr>
          <a:xfrm>
            <a:off x="9961965" y="2997562"/>
            <a:ext cx="233082" cy="924656"/>
          </a:xfrm>
          <a:prstGeom prst="leftBrac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3C187A68-26D2-A511-BC60-500BE97E5B63}"/>
              </a:ext>
            </a:extLst>
          </p:cNvPr>
          <p:cNvSpPr txBox="1"/>
          <p:nvPr/>
        </p:nvSpPr>
        <p:spPr>
          <a:xfrm>
            <a:off x="9503798" y="3619631"/>
            <a:ext cx="5966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x[1]</a:t>
            </a:r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D5D7EFE3-C779-39F4-8866-F214C28A4DBE}"/>
              </a:ext>
            </a:extLst>
          </p:cNvPr>
          <p:cNvSpPr/>
          <p:nvPr/>
        </p:nvSpPr>
        <p:spPr>
          <a:xfrm>
            <a:off x="10241292" y="3723345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CB5802FD-27C8-5EB8-CF98-696F36664660}"/>
              </a:ext>
            </a:extLst>
          </p:cNvPr>
          <p:cNvSpPr/>
          <p:nvPr/>
        </p:nvSpPr>
        <p:spPr>
          <a:xfrm>
            <a:off x="10241292" y="3474662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26E7B287-1ECC-E347-7978-12B98AA95545}"/>
              </a:ext>
            </a:extLst>
          </p:cNvPr>
          <p:cNvSpPr/>
          <p:nvPr/>
        </p:nvSpPr>
        <p:spPr>
          <a:xfrm>
            <a:off x="10241292" y="3225978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2D8805B0-87AD-0A3D-F45D-C7AD888C2A65}"/>
              </a:ext>
            </a:extLst>
          </p:cNvPr>
          <p:cNvSpPr/>
          <p:nvPr/>
        </p:nvSpPr>
        <p:spPr>
          <a:xfrm>
            <a:off x="10241292" y="2977295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1C5B726-018A-E561-804D-F570CE997B34}"/>
              </a:ext>
            </a:extLst>
          </p:cNvPr>
          <p:cNvSpPr txBox="1"/>
          <p:nvPr/>
        </p:nvSpPr>
        <p:spPr>
          <a:xfrm>
            <a:off x="801730" y="6115022"/>
            <a:ext cx="5065843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We will cover this instruction in more detail later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2C92A4-0FD2-EECB-C50D-FB3AAC9D4F16}"/>
              </a:ext>
            </a:extLst>
          </p:cNvPr>
          <p:cNvSpPr txBox="1"/>
          <p:nvPr/>
        </p:nvSpPr>
        <p:spPr>
          <a:xfrm>
            <a:off x="1107281" y="5121388"/>
            <a:ext cx="4048539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2C895B"/>
                </a:solidFill>
              </a:rPr>
              <a:t>The </a:t>
            </a:r>
            <a:r>
              <a:rPr lang="en-US" dirty="0">
                <a:solidFill>
                  <a:srgbClr val="FF0000"/>
                </a:solidFill>
              </a:rPr>
              <a:t>[ ] </a:t>
            </a:r>
            <a:r>
              <a:rPr lang="en-US" dirty="0">
                <a:solidFill>
                  <a:srgbClr val="2C895B"/>
                </a:solidFill>
              </a:rPr>
              <a:t>around the operands is like the * dereference op</a:t>
            </a:r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A98D994F-6BE7-04E3-50C2-6A8CD08EC8AE}"/>
              </a:ext>
            </a:extLst>
          </p:cNvPr>
          <p:cNvCxnSpPr>
            <a:cxnSpLocks/>
            <a:stCxn id="79" idx="3"/>
          </p:cNvCxnSpPr>
          <p:nvPr/>
        </p:nvCxnSpPr>
        <p:spPr>
          <a:xfrm flipV="1">
            <a:off x="8116161" y="3907699"/>
            <a:ext cx="1514856" cy="969648"/>
          </a:xfrm>
          <a:prstGeom prst="straightConnector1">
            <a:avLst/>
          </a:prstGeom>
          <a:ln w="25400">
            <a:solidFill>
              <a:srgbClr val="2C895B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C52E438-EC99-9CF0-9DF4-6A3FCF57066F}"/>
              </a:ext>
            </a:extLst>
          </p:cNvPr>
          <p:cNvSpPr txBox="1"/>
          <p:nvPr/>
        </p:nvSpPr>
        <p:spPr>
          <a:xfrm>
            <a:off x="8455643" y="4542458"/>
            <a:ext cx="10567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2C895B"/>
                </a:solidFill>
              </a:rPr>
              <a:t>r1 + 4 </a:t>
            </a:r>
          </a:p>
          <a:p>
            <a:r>
              <a:rPr lang="en-US" dirty="0">
                <a:solidFill>
                  <a:srgbClr val="2C895B"/>
                </a:solidFill>
              </a:rPr>
              <a:t>points at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B79DA7C1-17FC-B6C6-76B0-4D42BF506223}"/>
              </a:ext>
            </a:extLst>
          </p:cNvPr>
          <p:cNvSpPr txBox="1"/>
          <p:nvPr/>
        </p:nvSpPr>
        <p:spPr>
          <a:xfrm>
            <a:off x="8158926" y="3188695"/>
            <a:ext cx="1685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writes memory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8A47A4AC-42FE-2AA6-56B4-ADC1AA0DF31B}"/>
              </a:ext>
            </a:extLst>
          </p:cNvPr>
          <p:cNvSpPr/>
          <p:nvPr/>
        </p:nvSpPr>
        <p:spPr>
          <a:xfrm>
            <a:off x="10240139" y="3716325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0x1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E6802F70-8402-FB55-0F66-1CEB35C24F79}"/>
              </a:ext>
            </a:extLst>
          </p:cNvPr>
          <p:cNvSpPr/>
          <p:nvPr/>
        </p:nvSpPr>
        <p:spPr>
          <a:xfrm>
            <a:off x="10240139" y="3467642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0x2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073EFF9B-F29C-5BF1-D7AE-8B8BC33F30DB}"/>
              </a:ext>
            </a:extLst>
          </p:cNvPr>
          <p:cNvSpPr/>
          <p:nvPr/>
        </p:nvSpPr>
        <p:spPr>
          <a:xfrm>
            <a:off x="10240139" y="3218958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0x3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1ABC4AE9-4613-EA19-EA3C-0743ADDB55F1}"/>
              </a:ext>
            </a:extLst>
          </p:cNvPr>
          <p:cNvSpPr/>
          <p:nvPr/>
        </p:nvSpPr>
        <p:spPr>
          <a:xfrm>
            <a:off x="10240139" y="2970275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0x4</a:t>
            </a:r>
          </a:p>
        </p:txBody>
      </p:sp>
    </p:spTree>
    <p:extLst>
      <p:ext uri="{BB962C8B-B14F-4D97-AF65-F5344CB8AC3E}">
        <p14:creationId xmlns:p14="http://schemas.microsoft.com/office/powerpoint/2010/main" val="859240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  <p:bldP spid="124" grpId="0" animBg="1"/>
      <p:bldP spid="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93913B-7C34-7101-E261-7369E46CC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Arm Register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AE9CDF-D09C-4857-1356-D0ED4C030109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737005" y="1263471"/>
            <a:ext cx="8438291" cy="4642477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400" dirty="0"/>
              <a:t>16 Named registers r0 – r15</a:t>
            </a:r>
          </a:p>
          <a:p>
            <a:r>
              <a:rPr lang="en-US" sz="2400" dirty="0"/>
              <a:t>The operands of almost all instructions are registers</a:t>
            </a:r>
          </a:p>
          <a:p>
            <a:r>
              <a:rPr lang="en-US" sz="2400" dirty="0"/>
              <a:t>To </a:t>
            </a:r>
            <a:r>
              <a:rPr lang="en-US" sz="2400" dirty="0">
                <a:solidFill>
                  <a:srgbClr val="0070C0"/>
                </a:solidFill>
              </a:rPr>
              <a:t>operate on a variable in memory </a:t>
            </a:r>
            <a:r>
              <a:rPr lang="en-US" sz="2400" dirty="0"/>
              <a:t>do the following:</a:t>
            </a:r>
          </a:p>
          <a:p>
            <a:pPr marL="811212" lvl="1" indent="-457200">
              <a:buFont typeface="+mj-lt"/>
              <a:buAutoNum type="arabicPeriod"/>
            </a:pPr>
            <a:r>
              <a:rPr lang="en-US" sz="2400" dirty="0">
                <a:solidFill>
                  <a:srgbClr val="2C895B"/>
                </a:solidFill>
              </a:rPr>
              <a:t>Load the value(s) from memory into a register</a:t>
            </a:r>
          </a:p>
          <a:p>
            <a:pPr marL="811212" lvl="1" indent="-457200">
              <a:buFont typeface="+mj-lt"/>
              <a:buAutoNum type="arabicPeriod"/>
            </a:pPr>
            <a:r>
              <a:rPr lang="en-US" sz="2400" dirty="0">
                <a:solidFill>
                  <a:srgbClr val="C00000"/>
                </a:solidFill>
              </a:rPr>
              <a:t>Execute the instruction</a:t>
            </a:r>
          </a:p>
          <a:p>
            <a:pPr marL="811212" lvl="1" indent="-457200">
              <a:buFont typeface="+mj-lt"/>
              <a:buAutoNum type="arabicPeriod"/>
            </a:pPr>
            <a:r>
              <a:rPr lang="en-US" sz="2400" dirty="0">
                <a:solidFill>
                  <a:srgbClr val="0070C0"/>
                </a:solidFill>
              </a:rPr>
              <a:t>Store the result back into memory </a:t>
            </a:r>
            <a:r>
              <a:rPr lang="en-US" sz="2400" dirty="0">
                <a:solidFill>
                  <a:srgbClr val="FF0000"/>
                </a:solidFill>
              </a:rPr>
              <a:t>(only if needed!)</a:t>
            </a:r>
          </a:p>
          <a:p>
            <a:r>
              <a:rPr lang="en-US" sz="2400" dirty="0"/>
              <a:t>Going to/from memory is expensive</a:t>
            </a:r>
          </a:p>
          <a:p>
            <a:pPr lvl="1"/>
            <a:r>
              <a:rPr lang="en-US" sz="2400" dirty="0">
                <a:solidFill>
                  <a:srgbClr val="C00000"/>
                </a:solidFill>
              </a:rPr>
              <a:t>4X to 20X+ </a:t>
            </a:r>
            <a:r>
              <a:rPr lang="en-US" sz="2400" b="1" dirty="0">
                <a:solidFill>
                  <a:srgbClr val="C00000"/>
                </a:solidFill>
              </a:rPr>
              <a:t>slower</a:t>
            </a:r>
            <a:r>
              <a:rPr lang="en-US" sz="2400" dirty="0"/>
              <a:t> than accessing a register</a:t>
            </a:r>
          </a:p>
          <a:p>
            <a:r>
              <a:rPr lang="en-US" sz="2400" dirty="0">
                <a:solidFill>
                  <a:srgbClr val="C00000"/>
                </a:solidFill>
              </a:rPr>
              <a:t>Strategy: </a:t>
            </a:r>
            <a:r>
              <a:rPr lang="en-US" sz="2400" dirty="0"/>
              <a:t>Keep variables in registers as much as possible</a:t>
            </a:r>
          </a:p>
          <a:p>
            <a:pPr lvl="1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A032BB-1BAC-03F1-F0D5-3AC52D3CD60A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016415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CA4642-059B-0BBB-1228-FBE032260D01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89880" y="724100"/>
            <a:ext cx="6462090" cy="5998714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200" dirty="0"/>
              <a:t>There are two basic groups of registers, </a:t>
            </a:r>
            <a:r>
              <a:rPr lang="en-US" sz="2200" dirty="0">
                <a:solidFill>
                  <a:srgbClr val="2C895B"/>
                </a:solidFill>
              </a:rPr>
              <a:t>general purpose</a:t>
            </a:r>
            <a:r>
              <a:rPr lang="en-US" sz="2200" dirty="0"/>
              <a:t> and </a:t>
            </a:r>
            <a:r>
              <a:rPr lang="en-US" sz="2200" dirty="0">
                <a:solidFill>
                  <a:srgbClr val="0070C0"/>
                </a:solidFill>
              </a:rPr>
              <a:t>special use</a:t>
            </a:r>
          </a:p>
          <a:p>
            <a:r>
              <a:rPr lang="en-US" sz="2200" dirty="0">
                <a:solidFill>
                  <a:srgbClr val="2C895B"/>
                </a:solidFill>
              </a:rPr>
              <a:t>General purpose registers </a:t>
            </a:r>
            <a:r>
              <a:rPr lang="en-US" sz="2200" dirty="0"/>
              <a:t>can be used to contain up to 32-bits of data, but you must follow </a:t>
            </a:r>
            <a:r>
              <a:rPr lang="en-US" sz="2200" dirty="0">
                <a:solidFill>
                  <a:srgbClr val="2C895B"/>
                </a:solidFill>
              </a:rPr>
              <a:t>the </a:t>
            </a:r>
            <a:r>
              <a:rPr lang="en-US" sz="2200" b="1" dirty="0">
                <a:solidFill>
                  <a:srgbClr val="2C895B"/>
                </a:solidFill>
              </a:rPr>
              <a:t>rules</a:t>
            </a:r>
            <a:r>
              <a:rPr lang="en-US" sz="2200" dirty="0">
                <a:solidFill>
                  <a:srgbClr val="2C895B"/>
                </a:solidFill>
              </a:rPr>
              <a:t> for their use</a:t>
            </a:r>
          </a:p>
          <a:p>
            <a:pPr lvl="1"/>
            <a:r>
              <a:rPr lang="en-US" sz="2200" dirty="0">
                <a:solidFill>
                  <a:srgbClr val="2C895B"/>
                </a:solidFill>
              </a:rPr>
              <a:t>Rules </a:t>
            </a:r>
            <a:r>
              <a:rPr lang="en-US" sz="2200" dirty="0"/>
              <a:t>specify </a:t>
            </a:r>
            <a:r>
              <a:rPr lang="en-US" sz="2200" dirty="0">
                <a:solidFill>
                  <a:srgbClr val="2C895B"/>
                </a:solidFill>
              </a:rPr>
              <a:t>how registers are to be used </a:t>
            </a:r>
            <a:r>
              <a:rPr lang="en-US" sz="2200" dirty="0"/>
              <a:t>so software can </a:t>
            </a:r>
            <a:r>
              <a:rPr lang="en-US" sz="2200" dirty="0">
                <a:solidFill>
                  <a:srgbClr val="0070C0"/>
                </a:solidFill>
              </a:rPr>
              <a:t>communicate and share the use of registers (later slides)</a:t>
            </a:r>
            <a:endParaRPr lang="en-US" sz="2200" dirty="0"/>
          </a:p>
          <a:p>
            <a:r>
              <a:rPr lang="en-US" sz="2200" dirty="0">
                <a:solidFill>
                  <a:srgbClr val="0070C0"/>
                </a:solidFill>
              </a:rPr>
              <a:t>Special purpose registers:</a:t>
            </a:r>
            <a:r>
              <a:rPr lang="en-US" sz="2200" dirty="0"/>
              <a:t> </a:t>
            </a:r>
            <a:r>
              <a:rPr lang="en-US" sz="2200" dirty="0">
                <a:solidFill>
                  <a:srgbClr val="0070C0"/>
                </a:solidFill>
              </a:rPr>
              <a:t>dedicated hardware use (like r15 the pc) </a:t>
            </a:r>
            <a:r>
              <a:rPr lang="en-US" sz="2200" dirty="0"/>
              <a:t>or </a:t>
            </a:r>
            <a:r>
              <a:rPr lang="en-US" sz="2200" dirty="0">
                <a:solidFill>
                  <a:schemeClr val="accent5"/>
                </a:solidFill>
              </a:rPr>
              <a:t>special use when used with certain instructions (like r13 &amp; r14)</a:t>
            </a:r>
          </a:p>
          <a:p>
            <a:r>
              <a:rPr lang="en-US" sz="2200" dirty="0">
                <a:solidFill>
                  <a:srgbClr val="7030A0"/>
                </a:solidFill>
              </a:rPr>
              <a:t>r15/pc is the program counter that contains the address of an instruction being executed (not exactly … later)</a:t>
            </a:r>
          </a:p>
        </p:txBody>
      </p:sp>
      <p:sp>
        <p:nvSpPr>
          <p:cNvPr id="1536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403863" y="36241"/>
            <a:ext cx="10515600" cy="559786"/>
          </a:xfrm>
        </p:spPr>
        <p:txBody>
          <a:bodyPr/>
          <a:lstStyle/>
          <a:p>
            <a:r>
              <a:rPr lang="en-US" altLang="en-US" dirty="0"/>
              <a:t>Using Aarch32 Registers</a:t>
            </a:r>
          </a:p>
        </p:txBody>
      </p:sp>
      <p:sp>
        <p:nvSpPr>
          <p:cNvPr id="31" name="Rectangle 3"/>
          <p:cNvSpPr>
            <a:spLocks noChangeArrowheads="1"/>
          </p:cNvSpPr>
          <p:nvPr>
            <p:custDataLst>
              <p:tags r:id="rId2"/>
            </p:custDataLst>
          </p:nvPr>
        </p:nvSpPr>
        <p:spPr bwMode="gray">
          <a:xfrm>
            <a:off x="10814854" y="3336813"/>
            <a:ext cx="1197645" cy="228600"/>
          </a:xfrm>
          <a:prstGeom prst="rect">
            <a:avLst/>
          </a:prstGeom>
          <a:solidFill>
            <a:srgbClr val="92D050"/>
          </a:solidFill>
          <a:ln w="12700">
            <a:solidFill>
              <a:srgbClr val="1D315B"/>
            </a:solidFill>
            <a:miter lim="800000"/>
            <a:headEnd/>
            <a:tailEnd/>
          </a:ln>
          <a:effectLst/>
          <a:extLst>
            <a:ext uri="{AF507438-7753-43e0-B8FC-AC1667EBCBE1}"/>
          </a:extLst>
        </p:spPr>
        <p:txBody>
          <a:bodyPr wrap="none" anchor="ctr"/>
          <a:lstStyle/>
          <a:p>
            <a:pPr algn="ctr">
              <a:defRPr/>
            </a:pPr>
            <a:r>
              <a:rPr lang="en-US" sz="2000" kern="0">
                <a:solidFill>
                  <a:schemeClr val="bg1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r8</a:t>
            </a:r>
          </a:p>
        </p:txBody>
      </p:sp>
      <p:sp>
        <p:nvSpPr>
          <p:cNvPr id="32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gray">
          <a:xfrm>
            <a:off x="10822344" y="3053158"/>
            <a:ext cx="1197645" cy="228600"/>
          </a:xfrm>
          <a:prstGeom prst="rect">
            <a:avLst/>
          </a:prstGeom>
          <a:solidFill>
            <a:srgbClr val="92D050"/>
          </a:solidFill>
          <a:ln w="12700">
            <a:solidFill>
              <a:srgbClr val="1D315B"/>
            </a:solidFill>
            <a:miter lim="800000"/>
            <a:headEnd/>
            <a:tailEnd/>
          </a:ln>
          <a:effectLst/>
          <a:extLst>
            <a:ext uri="{AF507438-7753-43e0-B8FC-AC1667EBCBE1}"/>
          </a:extLst>
        </p:spPr>
        <p:txBody>
          <a:bodyPr wrap="none" anchor="ctr"/>
          <a:lstStyle/>
          <a:p>
            <a:pPr algn="ctr">
              <a:defRPr/>
            </a:pPr>
            <a:r>
              <a:rPr lang="en-US" sz="2000" kern="0" dirty="0">
                <a:solidFill>
                  <a:schemeClr val="bg1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r9</a:t>
            </a:r>
          </a:p>
        </p:txBody>
      </p:sp>
      <p:sp>
        <p:nvSpPr>
          <p:cNvPr id="33" name="Rectangle 5"/>
          <p:cNvSpPr>
            <a:spLocks noChangeArrowheads="1"/>
          </p:cNvSpPr>
          <p:nvPr>
            <p:custDataLst>
              <p:tags r:id="rId4"/>
            </p:custDataLst>
          </p:nvPr>
        </p:nvSpPr>
        <p:spPr bwMode="gray">
          <a:xfrm>
            <a:off x="10823901" y="2751775"/>
            <a:ext cx="1197645" cy="228600"/>
          </a:xfrm>
          <a:prstGeom prst="rect">
            <a:avLst/>
          </a:prstGeom>
          <a:solidFill>
            <a:srgbClr val="92D050"/>
          </a:solidFill>
          <a:ln w="12700">
            <a:solidFill>
              <a:srgbClr val="1D315B"/>
            </a:solidFill>
            <a:miter lim="800000"/>
            <a:headEnd/>
            <a:tailEnd/>
          </a:ln>
          <a:effectLst/>
          <a:extLst>
            <a:ext uri="{AF507438-7753-43e0-B8FC-AC1667EBCBE1}"/>
          </a:extLst>
        </p:spPr>
        <p:txBody>
          <a:bodyPr wrap="none" anchor="ctr"/>
          <a:lstStyle/>
          <a:p>
            <a:pPr algn="ctr">
              <a:defRPr/>
            </a:pPr>
            <a:r>
              <a:rPr lang="en-US" sz="2000" kern="0" dirty="0">
                <a:solidFill>
                  <a:schemeClr val="bg1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r10</a:t>
            </a:r>
          </a:p>
        </p:txBody>
      </p:sp>
      <p:sp>
        <p:nvSpPr>
          <p:cNvPr id="43" name="Rectangle 15"/>
          <p:cNvSpPr>
            <a:spLocks noChangeArrowheads="1"/>
          </p:cNvSpPr>
          <p:nvPr>
            <p:custDataLst>
              <p:tags r:id="rId5"/>
            </p:custDataLst>
          </p:nvPr>
        </p:nvSpPr>
        <p:spPr bwMode="gray">
          <a:xfrm>
            <a:off x="10822344" y="4481466"/>
            <a:ext cx="1197645" cy="228600"/>
          </a:xfrm>
          <a:prstGeom prst="rect">
            <a:avLst/>
          </a:prstGeom>
          <a:solidFill>
            <a:srgbClr val="92D050"/>
          </a:solidFill>
          <a:ln w="12700">
            <a:solidFill>
              <a:srgbClr val="1D315B"/>
            </a:solidFill>
            <a:miter lim="800000"/>
            <a:headEnd/>
            <a:tailEnd/>
          </a:ln>
          <a:effectLst/>
          <a:extLst>
            <a:ext uri="{AF507438-7753-43e0-B8FC-AC1667EBCBE1}"/>
          </a:extLst>
        </p:spPr>
        <p:txBody>
          <a:bodyPr wrap="none" anchor="ctr"/>
          <a:lstStyle/>
          <a:p>
            <a:pPr algn="ctr">
              <a:defRPr/>
            </a:pPr>
            <a:r>
              <a:rPr lang="en-US" sz="2000" kern="0" dirty="0">
                <a:solidFill>
                  <a:schemeClr val="bg1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r4</a:t>
            </a:r>
          </a:p>
        </p:txBody>
      </p:sp>
      <p:sp>
        <p:nvSpPr>
          <p:cNvPr id="44" name="Rectangle 16"/>
          <p:cNvSpPr>
            <a:spLocks noChangeArrowheads="1"/>
          </p:cNvSpPr>
          <p:nvPr>
            <p:custDataLst>
              <p:tags r:id="rId6"/>
            </p:custDataLst>
          </p:nvPr>
        </p:nvSpPr>
        <p:spPr bwMode="gray">
          <a:xfrm>
            <a:off x="10820589" y="4175561"/>
            <a:ext cx="1197645" cy="228600"/>
          </a:xfrm>
          <a:prstGeom prst="rect">
            <a:avLst/>
          </a:prstGeom>
          <a:solidFill>
            <a:srgbClr val="92D050"/>
          </a:solidFill>
          <a:ln w="12700">
            <a:solidFill>
              <a:srgbClr val="1D315B"/>
            </a:solidFill>
            <a:miter lim="800000"/>
            <a:headEnd/>
            <a:tailEnd/>
          </a:ln>
          <a:effectLst/>
          <a:extLst>
            <a:ext uri="{AF507438-7753-43e0-B8FC-AC1667EBCBE1}"/>
          </a:extLst>
        </p:spPr>
        <p:txBody>
          <a:bodyPr wrap="none" anchor="ctr"/>
          <a:lstStyle/>
          <a:p>
            <a:pPr algn="ctr">
              <a:defRPr/>
            </a:pPr>
            <a:r>
              <a:rPr lang="en-US" sz="2000" kern="0">
                <a:solidFill>
                  <a:schemeClr val="bg1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r5</a:t>
            </a:r>
          </a:p>
        </p:txBody>
      </p:sp>
      <p:sp>
        <p:nvSpPr>
          <p:cNvPr id="45" name="Rectangle 17"/>
          <p:cNvSpPr>
            <a:spLocks noChangeArrowheads="1"/>
          </p:cNvSpPr>
          <p:nvPr>
            <p:custDataLst>
              <p:tags r:id="rId7"/>
            </p:custDataLst>
          </p:nvPr>
        </p:nvSpPr>
        <p:spPr bwMode="gray">
          <a:xfrm>
            <a:off x="10814853" y="3905198"/>
            <a:ext cx="1197645" cy="228600"/>
          </a:xfrm>
          <a:prstGeom prst="rect">
            <a:avLst/>
          </a:prstGeom>
          <a:solidFill>
            <a:srgbClr val="92D050"/>
          </a:solidFill>
          <a:ln w="12700">
            <a:solidFill>
              <a:srgbClr val="1D315B"/>
            </a:solidFill>
            <a:miter lim="800000"/>
            <a:headEnd/>
            <a:tailEnd/>
          </a:ln>
          <a:effectLst/>
          <a:extLst>
            <a:ext uri="{AF507438-7753-43e0-B8FC-AC1667EBCBE1}"/>
          </a:extLst>
        </p:spPr>
        <p:txBody>
          <a:bodyPr wrap="none" anchor="ctr"/>
          <a:lstStyle/>
          <a:p>
            <a:pPr algn="ctr">
              <a:defRPr/>
            </a:pPr>
            <a:r>
              <a:rPr lang="en-US" sz="2000" kern="0">
                <a:solidFill>
                  <a:schemeClr val="bg1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r6</a:t>
            </a:r>
          </a:p>
        </p:txBody>
      </p:sp>
      <p:sp>
        <p:nvSpPr>
          <p:cNvPr id="46" name="Rectangle 18"/>
          <p:cNvSpPr>
            <a:spLocks noChangeArrowheads="1"/>
          </p:cNvSpPr>
          <p:nvPr>
            <p:custDataLst>
              <p:tags r:id="rId8"/>
            </p:custDataLst>
          </p:nvPr>
        </p:nvSpPr>
        <p:spPr bwMode="gray">
          <a:xfrm>
            <a:off x="10822344" y="3620468"/>
            <a:ext cx="1197645" cy="228600"/>
          </a:xfrm>
          <a:prstGeom prst="rect">
            <a:avLst/>
          </a:prstGeom>
          <a:solidFill>
            <a:schemeClr val="accent4">
              <a:lumMod val="75000"/>
            </a:schemeClr>
          </a:solidFill>
          <a:ln w="12700">
            <a:solidFill>
              <a:srgbClr val="1D315B"/>
            </a:solidFill>
            <a:miter lim="800000"/>
            <a:headEnd/>
            <a:tailEnd/>
          </a:ln>
          <a:effectLst/>
          <a:extLst>
            <a:ext uri="{AF507438-7753-43e0-B8FC-AC1667EBCBE1}"/>
          </a:extLst>
        </p:spPr>
        <p:txBody>
          <a:bodyPr wrap="none" anchor="ctr"/>
          <a:lstStyle/>
          <a:p>
            <a:pPr algn="ctr">
              <a:defRPr/>
            </a:pPr>
            <a:r>
              <a:rPr lang="en-US" sz="2000" kern="0">
                <a:solidFill>
                  <a:schemeClr val="bg1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r7</a:t>
            </a:r>
          </a:p>
        </p:txBody>
      </p:sp>
      <p:sp>
        <p:nvSpPr>
          <p:cNvPr id="47" name="Rectangle 19"/>
          <p:cNvSpPr>
            <a:spLocks noChangeArrowheads="1"/>
          </p:cNvSpPr>
          <p:nvPr>
            <p:custDataLst>
              <p:tags r:id="rId9"/>
            </p:custDataLst>
          </p:nvPr>
        </p:nvSpPr>
        <p:spPr bwMode="black">
          <a:xfrm>
            <a:off x="6726476" y="3336813"/>
            <a:ext cx="3959954" cy="77328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wrap="square" lIns="96838" tIns="47625" rIns="96838" bIns="47625" anchor="ctr">
            <a:spAutoFit/>
          </a:bodyPr>
          <a:lstStyle/>
          <a:p>
            <a:pPr algn="r">
              <a:defRPr/>
            </a:pPr>
            <a:r>
              <a:rPr lang="en-US" sz="2200" kern="0" dirty="0">
                <a:solidFill>
                  <a:srgbClr val="2C895B"/>
                </a:solidFill>
                <a:ea typeface="ＭＳ Ｐゴシック" charset="0"/>
                <a:cs typeface="ＭＳ Ｐゴシック" charset="0"/>
              </a:rPr>
              <a:t>Preserved registers</a:t>
            </a:r>
          </a:p>
          <a:p>
            <a:pPr algn="r">
              <a:defRPr/>
            </a:pPr>
            <a:r>
              <a:rPr lang="en-US" sz="2200" kern="0" dirty="0">
                <a:solidFill>
                  <a:srgbClr val="0070C0"/>
                </a:solidFill>
                <a:ea typeface="ＭＳ Ｐゴシック" charset="0"/>
                <a:cs typeface="ＭＳ Ｐゴシック" charset="0"/>
              </a:rPr>
              <a:t>Called functions </a:t>
            </a:r>
            <a:r>
              <a:rPr lang="en-US" sz="2200" kern="0" dirty="0">
                <a:solidFill>
                  <a:srgbClr val="C00000"/>
                </a:solidFill>
                <a:ea typeface="ＭＳ Ｐゴシック" charset="0"/>
                <a:cs typeface="ＭＳ Ｐゴシック" charset="0"/>
              </a:rPr>
              <a:t>can't change</a:t>
            </a:r>
          </a:p>
        </p:txBody>
      </p:sp>
      <p:sp>
        <p:nvSpPr>
          <p:cNvPr id="39" name="Rectangle 11"/>
          <p:cNvSpPr>
            <a:spLocks noChangeArrowheads="1"/>
          </p:cNvSpPr>
          <p:nvPr>
            <p:custDataLst>
              <p:tags r:id="rId10"/>
            </p:custDataLst>
          </p:nvPr>
        </p:nvSpPr>
        <p:spPr bwMode="gray">
          <a:xfrm>
            <a:off x="10789119" y="6083695"/>
            <a:ext cx="1226434" cy="228600"/>
          </a:xfrm>
          <a:prstGeom prst="rect">
            <a:avLst/>
          </a:prstGeom>
          <a:solidFill>
            <a:srgbClr val="0070C0"/>
          </a:solidFill>
          <a:ln w="12700">
            <a:solidFill>
              <a:srgbClr val="1D315B"/>
            </a:solidFill>
            <a:miter lim="800000"/>
            <a:headEnd/>
            <a:tailEnd/>
          </a:ln>
          <a:effectLst/>
          <a:extLst>
            <a:ext uri="{AF507438-7753-43e0-B8FC-AC1667EBCBE1}"/>
          </a:extLst>
        </p:spPr>
        <p:txBody>
          <a:bodyPr wrap="none" anchor="ctr"/>
          <a:lstStyle/>
          <a:p>
            <a:pPr algn="ctr">
              <a:defRPr/>
            </a:pPr>
            <a:r>
              <a:rPr lang="en-US" sz="2000" kern="0" dirty="0">
                <a:solidFill>
                  <a:schemeClr val="bg1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r0</a:t>
            </a:r>
          </a:p>
        </p:txBody>
      </p:sp>
      <p:sp>
        <p:nvSpPr>
          <p:cNvPr id="40" name="Rectangle 12"/>
          <p:cNvSpPr>
            <a:spLocks noChangeArrowheads="1"/>
          </p:cNvSpPr>
          <p:nvPr>
            <p:custDataLst>
              <p:tags r:id="rId11"/>
            </p:custDataLst>
          </p:nvPr>
        </p:nvSpPr>
        <p:spPr bwMode="gray">
          <a:xfrm>
            <a:off x="10789119" y="5791915"/>
            <a:ext cx="1226434" cy="228600"/>
          </a:xfrm>
          <a:prstGeom prst="rect">
            <a:avLst/>
          </a:prstGeom>
          <a:solidFill>
            <a:srgbClr val="0070C0"/>
          </a:solidFill>
          <a:ln w="12700">
            <a:solidFill>
              <a:srgbClr val="1D315B"/>
            </a:solidFill>
            <a:miter lim="800000"/>
            <a:headEnd/>
            <a:tailEnd/>
          </a:ln>
          <a:effectLst/>
          <a:extLst>
            <a:ext uri="{AF507438-7753-43e0-B8FC-AC1667EBCBE1}"/>
          </a:extLst>
        </p:spPr>
        <p:txBody>
          <a:bodyPr wrap="none" anchor="ctr"/>
          <a:lstStyle/>
          <a:p>
            <a:pPr algn="ctr">
              <a:defRPr/>
            </a:pPr>
            <a:r>
              <a:rPr lang="en-US" sz="2000" kern="0" dirty="0">
                <a:solidFill>
                  <a:schemeClr val="bg1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r1</a:t>
            </a:r>
          </a:p>
        </p:txBody>
      </p:sp>
      <p:sp>
        <p:nvSpPr>
          <p:cNvPr id="41" name="Rectangle 13"/>
          <p:cNvSpPr>
            <a:spLocks noChangeArrowheads="1"/>
          </p:cNvSpPr>
          <p:nvPr>
            <p:custDataLst>
              <p:tags r:id="rId12"/>
            </p:custDataLst>
          </p:nvPr>
        </p:nvSpPr>
        <p:spPr bwMode="gray">
          <a:xfrm>
            <a:off x="10789119" y="5531725"/>
            <a:ext cx="1226434" cy="228600"/>
          </a:xfrm>
          <a:prstGeom prst="rect">
            <a:avLst/>
          </a:prstGeom>
          <a:solidFill>
            <a:srgbClr val="0070C0"/>
          </a:solidFill>
          <a:ln w="12700">
            <a:solidFill>
              <a:srgbClr val="1D315B"/>
            </a:solidFill>
            <a:miter lim="800000"/>
            <a:headEnd/>
            <a:tailEnd/>
          </a:ln>
          <a:effectLst/>
          <a:extLst>
            <a:ext uri="{AF507438-7753-43e0-B8FC-AC1667EBCBE1}"/>
          </a:extLst>
        </p:spPr>
        <p:txBody>
          <a:bodyPr wrap="none" anchor="ctr"/>
          <a:lstStyle/>
          <a:p>
            <a:pPr algn="ctr">
              <a:defRPr/>
            </a:pPr>
            <a:r>
              <a:rPr lang="en-US" sz="2000" kern="0" dirty="0">
                <a:solidFill>
                  <a:schemeClr val="bg1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r2</a:t>
            </a:r>
          </a:p>
        </p:txBody>
      </p:sp>
      <p:sp>
        <p:nvSpPr>
          <p:cNvPr id="42" name="Rectangle 14"/>
          <p:cNvSpPr>
            <a:spLocks noChangeArrowheads="1"/>
          </p:cNvSpPr>
          <p:nvPr>
            <p:custDataLst>
              <p:tags r:id="rId13"/>
            </p:custDataLst>
          </p:nvPr>
        </p:nvSpPr>
        <p:spPr bwMode="gray">
          <a:xfrm>
            <a:off x="10793555" y="5255947"/>
            <a:ext cx="1226434" cy="228600"/>
          </a:xfrm>
          <a:prstGeom prst="rect">
            <a:avLst/>
          </a:prstGeom>
          <a:solidFill>
            <a:srgbClr val="0070C0"/>
          </a:solidFill>
          <a:ln w="12700">
            <a:solidFill>
              <a:srgbClr val="1D315B"/>
            </a:solidFill>
            <a:miter lim="800000"/>
            <a:headEnd/>
            <a:tailEnd/>
          </a:ln>
          <a:effectLst/>
          <a:extLst>
            <a:ext uri="{AF507438-7753-43e0-B8FC-AC1667EBCBE1}"/>
          </a:extLst>
        </p:spPr>
        <p:txBody>
          <a:bodyPr wrap="none" anchor="ctr"/>
          <a:lstStyle/>
          <a:p>
            <a:pPr algn="ctr">
              <a:defRPr/>
            </a:pPr>
            <a:r>
              <a:rPr lang="en-US" sz="2000" kern="0" dirty="0">
                <a:solidFill>
                  <a:schemeClr val="bg1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r3</a:t>
            </a:r>
          </a:p>
        </p:txBody>
      </p:sp>
      <p:sp>
        <p:nvSpPr>
          <p:cNvPr id="48" name="Rectangle 20"/>
          <p:cNvSpPr>
            <a:spLocks noChangeArrowheads="1"/>
          </p:cNvSpPr>
          <p:nvPr>
            <p:custDataLst>
              <p:tags r:id="rId14"/>
            </p:custDataLst>
          </p:nvPr>
        </p:nvSpPr>
        <p:spPr bwMode="auto">
          <a:xfrm>
            <a:off x="6885003" y="5068319"/>
            <a:ext cx="3801427" cy="144719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wrap="square" lIns="92075" tIns="46038" rIns="92075" bIns="46038" anchor="ctr" anchorCtr="1">
            <a:spAutoFit/>
          </a:bodyPr>
          <a:lstStyle/>
          <a:p>
            <a:pPr algn="r">
              <a:defRPr/>
            </a:pPr>
            <a:r>
              <a:rPr lang="en-US" sz="2200" kern="0" dirty="0">
                <a:solidFill>
                  <a:srgbClr val="2C895B"/>
                </a:solidFill>
                <a:ea typeface="ＭＳ Ｐゴシック" charset="0"/>
                <a:cs typeface="ＭＳ Ｐゴシック" charset="0"/>
              </a:rPr>
              <a:t>Scratch Registers</a:t>
            </a:r>
          </a:p>
          <a:p>
            <a:pPr algn="r">
              <a:defRPr/>
            </a:pPr>
            <a:r>
              <a:rPr lang="en-US" sz="2200" kern="0" dirty="0">
                <a:solidFill>
                  <a:srgbClr val="0070C0"/>
                </a:solidFill>
                <a:ea typeface="ＭＳ Ｐゴシック" charset="0"/>
                <a:cs typeface="ＭＳ Ｐゴシック" charset="0"/>
              </a:rPr>
              <a:t>First 4 Function Parameters </a:t>
            </a:r>
          </a:p>
          <a:p>
            <a:pPr algn="r">
              <a:defRPr/>
            </a:pPr>
            <a:r>
              <a:rPr lang="en-US" sz="2200" kern="0" dirty="0">
                <a:solidFill>
                  <a:srgbClr val="0070C0"/>
                </a:solidFill>
                <a:ea typeface="ＭＳ Ｐゴシック" charset="0"/>
                <a:cs typeface="ＭＳ Ｐゴシック" charset="0"/>
              </a:rPr>
              <a:t>Function return value</a:t>
            </a:r>
          </a:p>
          <a:p>
            <a:pPr algn="r">
              <a:defRPr/>
            </a:pPr>
            <a:r>
              <a:rPr lang="en-US" sz="2200" kern="0" dirty="0">
                <a:solidFill>
                  <a:srgbClr val="0070C0"/>
                </a:solidFill>
                <a:ea typeface="ＭＳ Ｐゴシック" charset="0"/>
                <a:cs typeface="ＭＳ Ｐゴシック" charset="0"/>
              </a:rPr>
              <a:t>Called functions </a:t>
            </a:r>
            <a:r>
              <a:rPr lang="en-US" sz="2200" kern="0" dirty="0">
                <a:solidFill>
                  <a:srgbClr val="FF0000"/>
                </a:solidFill>
                <a:ea typeface="ＭＳ Ｐゴシック" charset="0"/>
                <a:cs typeface="ＭＳ Ｐゴシック" charset="0"/>
              </a:rPr>
              <a:t>can change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A135FABE-D72B-3F46-AB80-04F43934D1D6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8" name="Rectangle 10"/>
          <p:cNvSpPr>
            <a:spLocks noChangeArrowheads="1"/>
          </p:cNvSpPr>
          <p:nvPr>
            <p:custDataLst>
              <p:tags r:id="rId15"/>
            </p:custDataLst>
          </p:nvPr>
        </p:nvSpPr>
        <p:spPr bwMode="gray">
          <a:xfrm>
            <a:off x="10825841" y="429930"/>
            <a:ext cx="1197645" cy="25276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rgbClr val="1D315B"/>
            </a:solidFill>
            <a:miter lim="800000"/>
            <a:headEnd/>
            <a:tailEnd/>
          </a:ln>
          <a:effectLst/>
          <a:extLst>
            <a:ext uri="{AF507438-7753-43e0-B8FC-AC1667EBCBE1}"/>
          </a:extLst>
        </p:spPr>
        <p:txBody>
          <a:bodyPr wrap="none" lIns="92075" tIns="46038" rIns="92075" bIns="46038" anchor="ctr"/>
          <a:lstStyle/>
          <a:p>
            <a:pPr>
              <a:defRPr/>
            </a:pPr>
            <a:r>
              <a:rPr lang="en-US" sz="2000" kern="0" dirty="0">
                <a:solidFill>
                  <a:schemeClr val="accent6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r15/pc</a:t>
            </a:r>
          </a:p>
        </p:txBody>
      </p:sp>
      <p:sp>
        <p:nvSpPr>
          <p:cNvPr id="36" name="Rectangle 8"/>
          <p:cNvSpPr>
            <a:spLocks noChangeArrowheads="1"/>
          </p:cNvSpPr>
          <p:nvPr>
            <p:custDataLst>
              <p:tags r:id="rId16"/>
            </p:custDataLst>
          </p:nvPr>
        </p:nvSpPr>
        <p:spPr bwMode="gray">
          <a:xfrm>
            <a:off x="10806766" y="1533954"/>
            <a:ext cx="1197645" cy="25276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rgbClr val="1D315B"/>
            </a:solidFill>
            <a:miter lim="800000"/>
            <a:headEnd/>
            <a:tailEnd/>
          </a:ln>
          <a:effectLst/>
          <a:extLst>
            <a:ext uri="{AF507438-7753-43e0-B8FC-AC1667EBCBE1}"/>
          </a:extLst>
        </p:spPr>
        <p:txBody>
          <a:bodyPr wrap="none" lIns="92075" tIns="46038" rIns="92075" bIns="46038" anchor="ctr"/>
          <a:lstStyle/>
          <a:p>
            <a:pPr>
              <a:defRPr/>
            </a:pPr>
            <a:r>
              <a:rPr lang="en-US" sz="2000" kern="0" dirty="0">
                <a:solidFill>
                  <a:sysClr val="windowText" lastClr="000000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r13/</a:t>
            </a:r>
            <a:r>
              <a:rPr lang="en-US" sz="2000" kern="0" dirty="0" err="1">
                <a:solidFill>
                  <a:sysClr val="windowText" lastClr="000000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sp</a:t>
            </a:r>
            <a:endParaRPr lang="en-US" sz="2000" kern="0" dirty="0">
              <a:solidFill>
                <a:sysClr val="windowText" lastClr="000000"/>
              </a:solidFill>
              <a:latin typeface="Consolas" panose="020B0609020204030204" pitchFamily="49" charset="0"/>
              <a:ea typeface="ＭＳ Ｐゴシック" charset="0"/>
              <a:cs typeface="Consolas" panose="020B0609020204030204" pitchFamily="49" charset="0"/>
            </a:endParaRPr>
          </a:p>
        </p:txBody>
      </p:sp>
      <p:sp>
        <p:nvSpPr>
          <p:cNvPr id="37" name="Rectangle 9"/>
          <p:cNvSpPr>
            <a:spLocks noChangeArrowheads="1"/>
          </p:cNvSpPr>
          <p:nvPr>
            <p:custDataLst>
              <p:tags r:id="rId17"/>
            </p:custDataLst>
          </p:nvPr>
        </p:nvSpPr>
        <p:spPr bwMode="gray">
          <a:xfrm>
            <a:off x="10806766" y="1229377"/>
            <a:ext cx="1197645" cy="25276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rgbClr val="1D315B"/>
            </a:solidFill>
            <a:miter lim="800000"/>
            <a:headEnd/>
            <a:tailEnd/>
          </a:ln>
          <a:effectLst/>
          <a:extLst>
            <a:ext uri="{AF507438-7753-43e0-B8FC-AC1667EBCBE1}"/>
          </a:extLst>
        </p:spPr>
        <p:txBody>
          <a:bodyPr wrap="none" lIns="92075" tIns="46038" rIns="92075" bIns="46038" anchor="ctr"/>
          <a:lstStyle/>
          <a:p>
            <a:pPr>
              <a:defRPr/>
            </a:pPr>
            <a:r>
              <a:rPr lang="en-US" sz="2000" kern="0" dirty="0">
                <a:solidFill>
                  <a:sysClr val="windowText" lastClr="000000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r14/</a:t>
            </a:r>
            <a:r>
              <a:rPr lang="en-US" sz="2000" kern="0" dirty="0" err="1">
                <a:solidFill>
                  <a:sysClr val="windowText" lastClr="000000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lr</a:t>
            </a:r>
            <a:endParaRPr lang="en-US" sz="2000" kern="0" dirty="0">
              <a:solidFill>
                <a:sysClr val="windowText" lastClr="000000"/>
              </a:solidFill>
              <a:latin typeface="Consolas" panose="020B0609020204030204" pitchFamily="49" charset="0"/>
              <a:ea typeface="ＭＳ Ｐゴシック" charset="0"/>
              <a:cs typeface="Consolas" panose="020B0609020204030204" pitchFamily="49" charset="0"/>
            </a:endParaRPr>
          </a:p>
        </p:txBody>
      </p:sp>
      <p:sp>
        <p:nvSpPr>
          <p:cNvPr id="56" name="Rectangle 8">
            <a:extLst>
              <a:ext uri="{FF2B5EF4-FFF2-40B4-BE49-F238E27FC236}">
                <a16:creationId xmlns:a16="http://schemas.microsoft.com/office/drawing/2014/main" id="{FEF91CD2-7E2B-5A4C-9C95-2A21B5870107}"/>
              </a:ext>
            </a:extLst>
          </p:cNvPr>
          <p:cNvSpPr>
            <a:spLocks noChangeArrowheads="1"/>
          </p:cNvSpPr>
          <p:nvPr>
            <p:custDataLst>
              <p:tags r:id="rId18"/>
            </p:custDataLst>
          </p:nvPr>
        </p:nvSpPr>
        <p:spPr bwMode="gray">
          <a:xfrm>
            <a:off x="10825842" y="2153931"/>
            <a:ext cx="1197645" cy="24851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rgbClr val="1D315B"/>
            </a:solidFill>
            <a:miter lim="800000"/>
            <a:headEnd/>
            <a:tailEnd/>
          </a:ln>
          <a:effectLst/>
          <a:extLst>
            <a:ext uri="{AF507438-7753-43e0-B8FC-AC1667EBCBE1}"/>
          </a:extLst>
        </p:spPr>
        <p:txBody>
          <a:bodyPr wrap="none" lIns="92075" tIns="46038" rIns="92075" bIns="46038" anchor="ctr"/>
          <a:lstStyle/>
          <a:p>
            <a:pPr>
              <a:defRPr/>
            </a:pPr>
            <a:r>
              <a:rPr lang="en-US" sz="2000" kern="0" dirty="0">
                <a:solidFill>
                  <a:sysClr val="windowText" lastClr="000000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r11/</a:t>
            </a:r>
            <a:r>
              <a:rPr lang="en-US" sz="2000" kern="0" dirty="0" err="1">
                <a:solidFill>
                  <a:sysClr val="windowText" lastClr="000000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fp</a:t>
            </a:r>
            <a:endParaRPr lang="en-US" sz="2000" kern="0" dirty="0">
              <a:solidFill>
                <a:sysClr val="windowText" lastClr="000000"/>
              </a:solidFill>
              <a:latin typeface="Consolas" panose="020B0609020204030204" pitchFamily="49" charset="0"/>
              <a:ea typeface="ＭＳ Ｐゴシック" charset="0"/>
              <a:cs typeface="Consolas" panose="020B0609020204030204" pitchFamily="49" charset="0"/>
            </a:endParaRPr>
          </a:p>
        </p:txBody>
      </p:sp>
      <p:sp>
        <p:nvSpPr>
          <p:cNvPr id="35" name="Rectangle 7"/>
          <p:cNvSpPr>
            <a:spLocks noChangeArrowheads="1"/>
          </p:cNvSpPr>
          <p:nvPr>
            <p:custDataLst>
              <p:tags r:id="rId19"/>
            </p:custDataLst>
          </p:nvPr>
        </p:nvSpPr>
        <p:spPr bwMode="gray">
          <a:xfrm>
            <a:off x="10806766" y="1841901"/>
            <a:ext cx="1180509" cy="25276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rgbClr val="1D315B"/>
            </a:solidFill>
            <a:miter lim="800000"/>
            <a:headEnd/>
            <a:tailEnd/>
          </a:ln>
          <a:effectLst/>
          <a:extLst>
            <a:ext uri="{AF507438-7753-43e0-B8FC-AC1667EBCBE1}"/>
          </a:extLst>
        </p:spPr>
        <p:txBody>
          <a:bodyPr wrap="none" lIns="92075" tIns="46038" rIns="92075" bIns="46038" anchor="ctr"/>
          <a:lstStyle/>
          <a:p>
            <a:pPr algn="ctr">
              <a:defRPr/>
            </a:pPr>
            <a:r>
              <a:rPr lang="en-US" sz="2000" kern="0" dirty="0">
                <a:solidFill>
                  <a:schemeClr val="tx2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r12/</a:t>
            </a:r>
            <a:r>
              <a:rPr lang="en-US" sz="2000" kern="0" dirty="0" err="1">
                <a:solidFill>
                  <a:schemeClr val="tx2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ip</a:t>
            </a:r>
            <a:endParaRPr lang="en-US" sz="2000" kern="0" dirty="0">
              <a:solidFill>
                <a:schemeClr val="tx2"/>
              </a:solidFill>
              <a:latin typeface="Consolas" panose="020B0609020204030204" pitchFamily="49" charset="0"/>
              <a:ea typeface="ＭＳ Ｐゴシック" charset="0"/>
              <a:cs typeface="Consolas" panose="020B0609020204030204" pitchFamily="49" charset="0"/>
            </a:endParaRPr>
          </a:p>
        </p:txBody>
      </p:sp>
      <p:sp>
        <p:nvSpPr>
          <p:cNvPr id="78" name="Rectangle 22">
            <a:extLst>
              <a:ext uri="{FF2B5EF4-FFF2-40B4-BE49-F238E27FC236}">
                <a16:creationId xmlns:a16="http://schemas.microsoft.com/office/drawing/2014/main" id="{C1A833C8-093F-624F-994F-D90A5E3AE989}"/>
              </a:ext>
            </a:extLst>
          </p:cNvPr>
          <p:cNvSpPr>
            <a:spLocks noChangeArrowheads="1"/>
          </p:cNvSpPr>
          <p:nvPr>
            <p:custDataLst>
              <p:tags r:id="rId20"/>
            </p:custDataLst>
          </p:nvPr>
        </p:nvSpPr>
        <p:spPr bwMode="black">
          <a:xfrm>
            <a:off x="7294209" y="1332146"/>
            <a:ext cx="3392221" cy="10195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wrap="square" lIns="96838" tIns="47625" rIns="96838" bIns="47625" anchor="ctr">
            <a:spAutoFit/>
          </a:bodyPr>
          <a:lstStyle/>
          <a:p>
            <a:pPr algn="r">
              <a:defRPr/>
            </a:pPr>
            <a:r>
              <a:rPr lang="en-US" sz="2000" kern="0" dirty="0">
                <a:solidFill>
                  <a:srgbClr val="7030A0"/>
                </a:solidFill>
                <a:ea typeface="ＭＳ Ｐゴシック" charset="0"/>
                <a:cs typeface="ＭＳ Ｐゴシック" charset="0"/>
              </a:rPr>
              <a:t>Special Use Registers</a:t>
            </a:r>
          </a:p>
          <a:p>
            <a:pPr algn="r">
              <a:defRPr/>
            </a:pPr>
            <a:r>
              <a:rPr lang="en-US" sz="2000" kern="0" dirty="0">
                <a:solidFill>
                  <a:srgbClr val="0070C0"/>
                </a:solidFill>
                <a:ea typeface="ＭＳ Ｐゴシック" charset="0"/>
                <a:cs typeface="ＭＳ Ｐゴシック" charset="0"/>
              </a:rPr>
              <a:t>function call implementation &amp; long branching</a:t>
            </a:r>
          </a:p>
        </p:txBody>
      </p:sp>
      <p:sp>
        <p:nvSpPr>
          <p:cNvPr id="76" name="Rectangle 22">
            <a:extLst>
              <a:ext uri="{FF2B5EF4-FFF2-40B4-BE49-F238E27FC236}">
                <a16:creationId xmlns:a16="http://schemas.microsoft.com/office/drawing/2014/main" id="{ABB57796-D9CB-B71B-1532-2F8B182884C1}"/>
              </a:ext>
            </a:extLst>
          </p:cNvPr>
          <p:cNvSpPr>
            <a:spLocks noChangeArrowheads="1"/>
          </p:cNvSpPr>
          <p:nvPr>
            <p:custDataLst>
              <p:tags r:id="rId21"/>
            </p:custDataLst>
          </p:nvPr>
        </p:nvSpPr>
        <p:spPr bwMode="black">
          <a:xfrm>
            <a:off x="7294209" y="233417"/>
            <a:ext cx="3392221" cy="71173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wrap="square" lIns="96838" tIns="47625" rIns="96838" bIns="47625" anchor="ctr">
            <a:spAutoFit/>
          </a:bodyPr>
          <a:lstStyle/>
          <a:p>
            <a:pPr algn="r">
              <a:defRPr/>
            </a:pPr>
            <a:r>
              <a:rPr lang="en-US" sz="2000" kern="0" dirty="0">
                <a:solidFill>
                  <a:srgbClr val="7030A0"/>
                </a:solidFill>
                <a:ea typeface="ＭＳ Ｐゴシック" charset="0"/>
                <a:cs typeface="ＭＳ Ｐゴシック" charset="0"/>
              </a:rPr>
              <a:t>Special Use Registers</a:t>
            </a:r>
          </a:p>
          <a:p>
            <a:pPr algn="r">
              <a:defRPr/>
            </a:pPr>
            <a:r>
              <a:rPr lang="en-US" sz="2000" kern="0" dirty="0">
                <a:solidFill>
                  <a:srgbClr val="0070C0"/>
                </a:solidFill>
                <a:ea typeface="ＭＳ Ｐゴシック" charset="0"/>
                <a:cs typeface="ＭＳ Ｐゴシック" charset="0"/>
              </a:rPr>
              <a:t>program counter</a:t>
            </a:r>
          </a:p>
        </p:txBody>
      </p:sp>
    </p:spTree>
    <p:extLst>
      <p:ext uri="{BB962C8B-B14F-4D97-AF65-F5344CB8AC3E}">
        <p14:creationId xmlns:p14="http://schemas.microsoft.com/office/powerpoint/2010/main" val="3367565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animBg="1"/>
      <p:bldP spid="6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58E025F6-E6BF-0E4A-A4D3-1166BBF5190C}"/>
              </a:ext>
            </a:extLst>
          </p:cNvPr>
          <p:cNvSpPr txBox="1">
            <a:spLocks/>
          </p:cNvSpPr>
          <p:nvPr/>
        </p:nvSpPr>
        <p:spPr>
          <a:xfrm>
            <a:off x="4367983" y="106104"/>
            <a:ext cx="3065293" cy="529901"/>
          </a:xfrm>
          <a:prstGeom prst="rect">
            <a:avLst/>
          </a:prstGeom>
          <a:solidFill>
            <a:schemeClr val="accent1">
              <a:alpha val="82000"/>
            </a:schemeClr>
          </a:solidFill>
          <a:ln w="19050">
            <a:solidFill>
              <a:schemeClr val="bg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3200" dirty="0">
                <a:solidFill>
                  <a:schemeClr val="bg1"/>
                </a:solidFill>
              </a:rPr>
              <a:t>UCSD CSE 30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5E174D66-3123-D045-B072-4840BB2339BA}"/>
              </a:ext>
            </a:extLst>
          </p:cNvPr>
          <p:cNvSpPr txBox="1">
            <a:spLocks/>
          </p:cNvSpPr>
          <p:nvPr/>
        </p:nvSpPr>
        <p:spPr>
          <a:xfrm>
            <a:off x="132080" y="6312861"/>
            <a:ext cx="1872474" cy="439035"/>
          </a:xfrm>
          <a:prstGeom prst="rect">
            <a:avLst/>
          </a:prstGeom>
          <a:solidFill>
            <a:schemeClr val="accent1">
              <a:alpha val="82000"/>
            </a:schemeClr>
          </a:solidFill>
          <a:ln w="19050">
            <a:solidFill>
              <a:schemeClr val="bg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None/>
            </a:pPr>
            <a:r>
              <a:rPr lang="en-US" sz="2400" dirty="0">
                <a:solidFill>
                  <a:schemeClr val="bg1"/>
                </a:solidFill>
              </a:rPr>
              <a:t>Keith Muller 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BE1A69CC-8F22-AB43-93CF-012DCF287252}"/>
              </a:ext>
            </a:extLst>
          </p:cNvPr>
          <p:cNvSpPr txBox="1">
            <a:spLocks/>
          </p:cNvSpPr>
          <p:nvPr/>
        </p:nvSpPr>
        <p:spPr>
          <a:xfrm>
            <a:off x="2209624" y="831304"/>
            <a:ext cx="7382010" cy="439035"/>
          </a:xfrm>
          <a:prstGeom prst="rect">
            <a:avLst/>
          </a:prstGeom>
          <a:solidFill>
            <a:schemeClr val="accent1">
              <a:alpha val="82000"/>
            </a:schemeClr>
          </a:solidFill>
          <a:ln w="19050">
            <a:solidFill>
              <a:schemeClr val="bg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</a:rPr>
              <a:t>Computer Organization and Systems Programming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F3B7A0EB-E952-534D-AB9C-66F390770BCB}"/>
              </a:ext>
            </a:extLst>
          </p:cNvPr>
          <p:cNvSpPr txBox="1">
            <a:spLocks/>
          </p:cNvSpPr>
          <p:nvPr/>
        </p:nvSpPr>
        <p:spPr>
          <a:xfrm>
            <a:off x="47766" y="106104"/>
            <a:ext cx="1781034" cy="283363"/>
          </a:xfrm>
          <a:prstGeom prst="rect">
            <a:avLst/>
          </a:prstGeom>
          <a:solidFill>
            <a:schemeClr val="accent1">
              <a:alpha val="82000"/>
            </a:schemeClr>
          </a:solidFill>
          <a:ln w="19050">
            <a:solidFill>
              <a:schemeClr val="bg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None/>
            </a:pPr>
            <a:r>
              <a:rPr lang="en-US" sz="1400" dirty="0">
                <a:solidFill>
                  <a:schemeClr val="bg1"/>
                </a:solidFill>
              </a:rPr>
              <a:t>Version 1.06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D22727E5-5B15-724E-826E-36ABEDEC895F}"/>
              </a:ext>
            </a:extLst>
          </p:cNvPr>
          <p:cNvSpPr txBox="1">
            <a:spLocks/>
          </p:cNvSpPr>
          <p:nvPr/>
        </p:nvSpPr>
        <p:spPr>
          <a:xfrm>
            <a:off x="3519883" y="2226179"/>
            <a:ext cx="4516784" cy="439035"/>
          </a:xfrm>
          <a:prstGeom prst="rect">
            <a:avLst/>
          </a:prstGeom>
          <a:solidFill>
            <a:schemeClr val="accent1">
              <a:alpha val="82000"/>
            </a:schemeClr>
          </a:solidFill>
          <a:ln w="19050">
            <a:solidFill>
              <a:schemeClr val="bg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</a:rPr>
              <a:t>Lecture 14 – November 3, 2022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DE8581D4-3240-B84B-B927-EFFED5BE8CCD}"/>
              </a:ext>
            </a:extLst>
          </p:cNvPr>
          <p:cNvSpPr txBox="1">
            <a:spLocks/>
          </p:cNvSpPr>
          <p:nvPr/>
        </p:nvSpPr>
        <p:spPr>
          <a:xfrm>
            <a:off x="3519883" y="1427672"/>
            <a:ext cx="4135559" cy="439035"/>
          </a:xfrm>
          <a:prstGeom prst="rect">
            <a:avLst/>
          </a:prstGeom>
          <a:solidFill>
            <a:schemeClr val="accent1">
              <a:alpha val="82000"/>
            </a:schemeClr>
          </a:solidFill>
          <a:ln w="19050">
            <a:solidFill>
              <a:schemeClr val="bg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</a:rPr>
              <a:t>Aarch32 Assembly – Part 1</a:t>
            </a:r>
          </a:p>
        </p:txBody>
      </p:sp>
    </p:spTree>
    <p:extLst>
      <p:ext uri="{BB962C8B-B14F-4D97-AF65-F5344CB8AC3E}">
        <p14:creationId xmlns:p14="http://schemas.microsoft.com/office/powerpoint/2010/main" val="21569820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E6E7A361-8350-844A-B46B-A6EEE21CB5ED}"/>
              </a:ext>
            </a:extLst>
          </p:cNvPr>
          <p:cNvSpPr/>
          <p:nvPr/>
        </p:nvSpPr>
        <p:spPr bwMode="auto">
          <a:xfrm>
            <a:off x="7153835" y="1203456"/>
            <a:ext cx="4773943" cy="364212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  <a:alpha val="74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0001042c &lt;</a:t>
            </a:r>
            <a:r>
              <a:rPr lang="en-US" sz="16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inloop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&gt;: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   </a:t>
            </a:r>
            <a:r>
              <a:rPr lang="en-US" sz="16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1042c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e3530061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r3, 0x61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   10430: 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ba000002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blt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10440 &lt;store&gt;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   10434: 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e353007a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r3, 0x7a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   10438: 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ca000000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bgt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10440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&lt;store&gt;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   1043c: 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e2433020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sub r3, r3, #32</a:t>
            </a:r>
          </a:p>
          <a:p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00010440 &lt;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store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&gt;: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   </a:t>
            </a:r>
            <a:r>
              <a:rPr lang="en-US" sz="16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10440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e7c13002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strb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r3, [r1, r2]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   10444: 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e2822001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add r2, r2, 0x1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   10448: 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e7d03002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ldrb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r3, [r0, r2]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   1044c: 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e3530000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r3, 0x0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   10450: 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1afffff5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bne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1042c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&lt;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inloop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336A66-93EC-6644-9E0B-E766189DF3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839" y="100170"/>
            <a:ext cx="10694407" cy="629771"/>
          </a:xfrm>
        </p:spPr>
        <p:txBody>
          <a:bodyPr/>
          <a:lstStyle/>
          <a:p>
            <a:r>
              <a:rPr lang="en-US" sz="2800" dirty="0"/>
              <a:t>CPU Operational Overview: Executing Machine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D4D3B6-E447-174E-8963-9FCA769B3F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76368" y="872036"/>
            <a:ext cx="6857469" cy="5412329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altLang="en-US" sz="2000" b="1" dirty="0">
                <a:solidFill>
                  <a:srgbClr val="0070C0"/>
                </a:solidFill>
              </a:rPr>
              <a:t>Everything </a:t>
            </a:r>
            <a:r>
              <a:rPr lang="en-US" altLang="en-US" sz="2000" dirty="0"/>
              <a:t>has a</a:t>
            </a:r>
            <a:r>
              <a:rPr lang="en-US" altLang="en-US" sz="2000" b="1" dirty="0">
                <a:solidFill>
                  <a:srgbClr val="0070C0"/>
                </a:solidFill>
              </a:rPr>
              <a:t> memory address</a:t>
            </a:r>
            <a:r>
              <a:rPr lang="en-US" altLang="en-US" sz="2000" dirty="0"/>
              <a:t>: </a:t>
            </a:r>
            <a:r>
              <a:rPr lang="en-US" altLang="en-US" sz="2000" b="1" dirty="0">
                <a:solidFill>
                  <a:schemeClr val="accent1"/>
                </a:solidFill>
              </a:rPr>
              <a:t>instructions</a:t>
            </a:r>
            <a:r>
              <a:rPr lang="en-US" altLang="en-US" sz="2000" dirty="0"/>
              <a:t> &amp; </a:t>
            </a:r>
            <a:r>
              <a:rPr lang="en-US" altLang="en-US" sz="2000" b="1" dirty="0">
                <a:solidFill>
                  <a:schemeClr val="accent1"/>
                </a:solidFill>
              </a:rPr>
              <a:t>data</a:t>
            </a:r>
          </a:p>
          <a:p>
            <a:pPr marL="546100" lvl="1" indent="-203200"/>
            <a:r>
              <a:rPr lang="en-US" altLang="en-US" sz="2000" dirty="0"/>
              <a:t>Machine code uses addresses for loops, branches, function calls, variables, etc.</a:t>
            </a:r>
            <a:endParaRPr lang="en-US" sz="2000" dirty="0"/>
          </a:p>
          <a:p>
            <a:pPr marL="0" indent="0">
              <a:buNone/>
            </a:pPr>
            <a:r>
              <a:rPr lang="en-US" sz="2000" b="1" dirty="0">
                <a:solidFill>
                  <a:srgbClr val="0070C0"/>
                </a:solidFill>
              </a:rPr>
              <a:t>1 Fetch</a:t>
            </a:r>
          </a:p>
          <a:p>
            <a:pPr marL="685800" lvl="1" indent="-342900"/>
            <a:r>
              <a:rPr lang="en-US" sz="2000" dirty="0"/>
              <a:t>read the instruction into memory </a:t>
            </a:r>
            <a:r>
              <a:rPr lang="en-US" sz="2000" b="1" i="1" dirty="0">
                <a:solidFill>
                  <a:schemeClr val="accent1"/>
                </a:solidFill>
              </a:rPr>
              <a:t>(fetch)</a:t>
            </a:r>
          </a:p>
          <a:p>
            <a:pPr marL="685800" lvl="1" indent="-342900"/>
            <a:r>
              <a:rPr lang="en-US" sz="2000" dirty="0"/>
              <a:t>program counter is </a:t>
            </a:r>
            <a:r>
              <a:rPr lang="en-US" sz="2000" dirty="0">
                <a:solidFill>
                  <a:srgbClr val="2C895B"/>
                </a:solidFill>
              </a:rPr>
              <a:t>automatically incremented (+4) to contain the address of the next instruction in memory </a:t>
            </a:r>
            <a:r>
              <a:rPr lang="en-US" sz="2000" dirty="0"/>
              <a:t>Instructions are 32 bits</a:t>
            </a:r>
          </a:p>
          <a:p>
            <a:pPr marL="0" indent="0">
              <a:buNone/>
            </a:pPr>
            <a:r>
              <a:rPr lang="en-US" sz="2000" b="1" dirty="0">
                <a:solidFill>
                  <a:srgbClr val="0070C0"/>
                </a:solidFill>
              </a:rPr>
              <a:t>2 Decode</a:t>
            </a:r>
          </a:p>
          <a:p>
            <a:pPr lvl="1"/>
            <a:r>
              <a:rPr lang="en-US" sz="2000" b="1" i="1" dirty="0">
                <a:solidFill>
                  <a:schemeClr val="accent5"/>
                </a:solidFill>
              </a:rPr>
              <a:t>Decodes the instruction </a:t>
            </a:r>
            <a:r>
              <a:rPr lang="en-US" sz="2000" dirty="0"/>
              <a:t>and sets up execution</a:t>
            </a:r>
          </a:p>
          <a:p>
            <a:pPr marL="0" indent="0">
              <a:buNone/>
            </a:pPr>
            <a:r>
              <a:rPr lang="en-US" sz="2000" b="1" dirty="0">
                <a:solidFill>
                  <a:srgbClr val="0070C0"/>
                </a:solidFill>
              </a:rPr>
              <a:t>3 Execute</a:t>
            </a:r>
          </a:p>
          <a:p>
            <a:pPr lvl="1"/>
            <a:r>
              <a:rPr lang="en-US" sz="2000" dirty="0"/>
              <a:t>CPU completes the </a:t>
            </a:r>
            <a:r>
              <a:rPr lang="en-US" sz="2000" b="1" i="1" dirty="0">
                <a:solidFill>
                  <a:schemeClr val="accent5"/>
                </a:solidFill>
              </a:rPr>
              <a:t>executio</a:t>
            </a:r>
            <a:r>
              <a:rPr lang="en-US" sz="2000" b="1" dirty="0">
                <a:solidFill>
                  <a:schemeClr val="accent5"/>
                </a:solidFill>
              </a:rPr>
              <a:t>n</a:t>
            </a:r>
            <a:r>
              <a:rPr lang="en-US" sz="2000" dirty="0"/>
              <a:t> of the instruction </a:t>
            </a:r>
          </a:p>
          <a:p>
            <a:pPr lvl="1"/>
            <a:r>
              <a:rPr lang="en-US" sz="2000" dirty="0"/>
              <a:t>Execution may alter the pc to take branches, etc.</a:t>
            </a:r>
          </a:p>
          <a:p>
            <a:pPr lvl="1"/>
            <a:r>
              <a:rPr lang="en-US" sz="2000" dirty="0">
                <a:solidFill>
                  <a:schemeClr val="accent1"/>
                </a:solidFill>
              </a:rPr>
              <a:t>Go to </a:t>
            </a:r>
            <a:r>
              <a:rPr lang="en-US" sz="2000" b="1" dirty="0">
                <a:solidFill>
                  <a:schemeClr val="accent1"/>
                </a:solidFill>
              </a:rPr>
              <a:t>fetch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19BBFD-CC59-5A47-8C0F-C85B8202EAD0}"/>
              </a:ext>
            </a:extLst>
          </p:cNvPr>
          <p:cNvSpPr txBox="1"/>
          <p:nvPr/>
        </p:nvSpPr>
        <p:spPr>
          <a:xfrm>
            <a:off x="7392262" y="1219122"/>
            <a:ext cx="19207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5"/>
                </a:solidFill>
              </a:rPr>
              <a:t>address    contents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891A3F-7406-CD4C-A3BD-E95D3A9F7C50}"/>
              </a:ext>
            </a:extLst>
          </p:cNvPr>
          <p:cNvSpPr txBox="1"/>
          <p:nvPr/>
        </p:nvSpPr>
        <p:spPr>
          <a:xfrm>
            <a:off x="9552976" y="1234787"/>
            <a:ext cx="17684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5"/>
                </a:solidFill>
              </a:rPr>
              <a:t>assembly version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B6CB3F-6175-3544-81F0-D1A6404B7C73}"/>
              </a:ext>
            </a:extLst>
          </p:cNvPr>
          <p:cNvSpPr txBox="1"/>
          <p:nvPr/>
        </p:nvSpPr>
        <p:spPr>
          <a:xfrm>
            <a:off x="8205821" y="849790"/>
            <a:ext cx="2646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text segment in memory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8EF7879-D18F-C04B-A578-AFDFBA510DB1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C07057B-DB05-E772-F434-639A053B76B6}"/>
              </a:ext>
            </a:extLst>
          </p:cNvPr>
          <p:cNvGrpSpPr/>
          <p:nvPr/>
        </p:nvGrpSpPr>
        <p:grpSpPr>
          <a:xfrm>
            <a:off x="5809129" y="1797992"/>
            <a:ext cx="1767798" cy="252767"/>
            <a:chOff x="5809129" y="2075792"/>
            <a:chExt cx="1767798" cy="252767"/>
          </a:xfrm>
        </p:grpSpPr>
        <p:sp>
          <p:nvSpPr>
            <p:cNvPr id="17" name="Right Arrow 16">
              <a:extLst>
                <a:ext uri="{FF2B5EF4-FFF2-40B4-BE49-F238E27FC236}">
                  <a16:creationId xmlns:a16="http://schemas.microsoft.com/office/drawing/2014/main" id="{77A110C9-78C2-0148-8F81-F76EC069F3BB}"/>
                </a:ext>
              </a:extLst>
            </p:cNvPr>
            <p:cNvSpPr/>
            <p:nvPr/>
          </p:nvSpPr>
          <p:spPr>
            <a:xfrm flipV="1">
              <a:off x="6768353" y="2118354"/>
              <a:ext cx="808574" cy="167645"/>
            </a:xfrm>
            <a:prstGeom prst="rightArrow">
              <a:avLst>
                <a:gd name="adj1" fmla="val 49997"/>
                <a:gd name="adj2" fmla="val 5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34" name="Rectangle 10">
              <a:extLst>
                <a:ext uri="{FF2B5EF4-FFF2-40B4-BE49-F238E27FC236}">
                  <a16:creationId xmlns:a16="http://schemas.microsoft.com/office/drawing/2014/main" id="{42FD753B-827F-E2A5-F35C-DC0185760D25}"/>
                </a:ext>
              </a:extLst>
            </p:cNvPr>
            <p:cNvSpPr>
              <a:spLocks noChangeArrowheads="1"/>
            </p:cNvSpPr>
            <p:nvPr>
              <p:custDataLst>
                <p:tags r:id="rId6"/>
              </p:custDataLst>
            </p:nvPr>
          </p:nvSpPr>
          <p:spPr bwMode="gray">
            <a:xfrm>
              <a:off x="5809129" y="2075792"/>
              <a:ext cx="959224" cy="25276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>
              <a:solidFill>
                <a:srgbClr val="1D315B"/>
              </a:solidFill>
              <a:miter lim="800000"/>
              <a:headEnd/>
              <a:tailEnd/>
            </a:ln>
            <a:effectLst/>
            <a:extLst>
              <a:ext uri="{AF507438-7753-43e0-B8FC-AC1667EBCBE1}"/>
            </a:extLst>
          </p:spPr>
          <p:txBody>
            <a:bodyPr wrap="none" lIns="92075" tIns="46038" rIns="92075" bIns="46038" anchor="ctr"/>
            <a:lstStyle/>
            <a:p>
              <a:pPr>
                <a:defRPr/>
              </a:pPr>
              <a:r>
                <a:rPr lang="en-US" kern="0" dirty="0">
                  <a:solidFill>
                    <a:schemeClr val="accent6"/>
                  </a:solidFill>
                  <a:latin typeface="Consolas" panose="020B0609020204030204" pitchFamily="49" charset="0"/>
                  <a:ea typeface="ＭＳ Ｐゴシック" charset="0"/>
                  <a:cs typeface="Consolas" panose="020B0609020204030204" pitchFamily="49" charset="0"/>
                </a:rPr>
                <a:t>r15/pc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AA2DE79B-6073-5585-1E2C-F28C217EBDAB}"/>
              </a:ext>
            </a:extLst>
          </p:cNvPr>
          <p:cNvGrpSpPr/>
          <p:nvPr/>
        </p:nvGrpSpPr>
        <p:grpSpPr>
          <a:xfrm>
            <a:off x="5809129" y="2050759"/>
            <a:ext cx="1767798" cy="252767"/>
            <a:chOff x="5809129" y="2075792"/>
            <a:chExt cx="1767798" cy="252767"/>
          </a:xfrm>
        </p:grpSpPr>
        <p:sp>
          <p:nvSpPr>
            <p:cNvPr id="50" name="Right Arrow 49">
              <a:extLst>
                <a:ext uri="{FF2B5EF4-FFF2-40B4-BE49-F238E27FC236}">
                  <a16:creationId xmlns:a16="http://schemas.microsoft.com/office/drawing/2014/main" id="{9A8C5B06-E47C-B5EC-57EE-E8E6E6069028}"/>
                </a:ext>
              </a:extLst>
            </p:cNvPr>
            <p:cNvSpPr/>
            <p:nvPr/>
          </p:nvSpPr>
          <p:spPr>
            <a:xfrm flipV="1">
              <a:off x="6768353" y="2118354"/>
              <a:ext cx="808574" cy="167645"/>
            </a:xfrm>
            <a:prstGeom prst="rightArrow">
              <a:avLst>
                <a:gd name="adj1" fmla="val 49997"/>
                <a:gd name="adj2" fmla="val 5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51" name="Rectangle 10">
              <a:extLst>
                <a:ext uri="{FF2B5EF4-FFF2-40B4-BE49-F238E27FC236}">
                  <a16:creationId xmlns:a16="http://schemas.microsoft.com/office/drawing/2014/main" id="{782FBB15-C8BA-E802-9AC3-952C3BC47DE7}"/>
                </a:ext>
              </a:extLst>
            </p:cNvPr>
            <p:cNvSpPr>
              <a:spLocks noChangeArrowheads="1"/>
            </p:cNvSpPr>
            <p:nvPr>
              <p:custDataLst>
                <p:tags r:id="rId5"/>
              </p:custDataLst>
            </p:nvPr>
          </p:nvSpPr>
          <p:spPr bwMode="gray">
            <a:xfrm>
              <a:off x="5809129" y="2075792"/>
              <a:ext cx="959224" cy="25276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>
              <a:solidFill>
                <a:srgbClr val="1D315B"/>
              </a:solidFill>
              <a:miter lim="800000"/>
              <a:headEnd/>
              <a:tailEnd/>
            </a:ln>
            <a:effectLst/>
            <a:extLst>
              <a:ext uri="{AF507438-7753-43e0-B8FC-AC1667EBCBE1}"/>
            </a:extLst>
          </p:spPr>
          <p:txBody>
            <a:bodyPr wrap="none" lIns="92075" tIns="46038" rIns="92075" bIns="46038" anchor="ctr"/>
            <a:lstStyle/>
            <a:p>
              <a:pPr>
                <a:defRPr/>
              </a:pPr>
              <a:r>
                <a:rPr lang="en-US" kern="0" dirty="0">
                  <a:solidFill>
                    <a:schemeClr val="accent6"/>
                  </a:solidFill>
                  <a:latin typeface="Consolas" panose="020B0609020204030204" pitchFamily="49" charset="0"/>
                  <a:ea typeface="ＭＳ Ｐゴシック" charset="0"/>
                  <a:cs typeface="Consolas" panose="020B0609020204030204" pitchFamily="49" charset="0"/>
                </a:rPr>
                <a:t>r15/pc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3B4186BA-D254-97D7-C65A-572D44D8EBE4}"/>
              </a:ext>
            </a:extLst>
          </p:cNvPr>
          <p:cNvGrpSpPr/>
          <p:nvPr/>
        </p:nvGrpSpPr>
        <p:grpSpPr>
          <a:xfrm>
            <a:off x="5805558" y="2303526"/>
            <a:ext cx="1767798" cy="252767"/>
            <a:chOff x="5809129" y="2075792"/>
            <a:chExt cx="1767798" cy="252767"/>
          </a:xfrm>
        </p:grpSpPr>
        <p:sp>
          <p:nvSpPr>
            <p:cNvPr id="53" name="Right Arrow 52">
              <a:extLst>
                <a:ext uri="{FF2B5EF4-FFF2-40B4-BE49-F238E27FC236}">
                  <a16:creationId xmlns:a16="http://schemas.microsoft.com/office/drawing/2014/main" id="{B92D9640-E9CB-2793-ED23-6615C51A4AE9}"/>
                </a:ext>
              </a:extLst>
            </p:cNvPr>
            <p:cNvSpPr/>
            <p:nvPr/>
          </p:nvSpPr>
          <p:spPr>
            <a:xfrm flipV="1">
              <a:off x="6768353" y="2118354"/>
              <a:ext cx="808574" cy="167645"/>
            </a:xfrm>
            <a:prstGeom prst="rightArrow">
              <a:avLst>
                <a:gd name="adj1" fmla="val 49997"/>
                <a:gd name="adj2" fmla="val 5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54" name="Rectangle 10">
              <a:extLst>
                <a:ext uri="{FF2B5EF4-FFF2-40B4-BE49-F238E27FC236}">
                  <a16:creationId xmlns:a16="http://schemas.microsoft.com/office/drawing/2014/main" id="{079B4BF3-851B-5F19-F9B0-B6B593F71D45}"/>
                </a:ext>
              </a:extLst>
            </p:cNvPr>
            <p:cNvSpPr>
              <a:spLocks noChangeArrowheads="1"/>
            </p:cNvSpPr>
            <p:nvPr>
              <p:custDataLst>
                <p:tags r:id="rId4"/>
              </p:custDataLst>
            </p:nvPr>
          </p:nvSpPr>
          <p:spPr bwMode="gray">
            <a:xfrm>
              <a:off x="5809129" y="2075792"/>
              <a:ext cx="959224" cy="25276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>
              <a:solidFill>
                <a:srgbClr val="1D315B"/>
              </a:solidFill>
              <a:miter lim="800000"/>
              <a:headEnd/>
              <a:tailEnd/>
            </a:ln>
            <a:effectLst/>
            <a:extLst>
              <a:ext uri="{AF507438-7753-43e0-B8FC-AC1667EBCBE1}"/>
            </a:extLst>
          </p:spPr>
          <p:txBody>
            <a:bodyPr wrap="none" lIns="92075" tIns="46038" rIns="92075" bIns="46038" anchor="ctr"/>
            <a:lstStyle/>
            <a:p>
              <a:pPr>
                <a:defRPr/>
              </a:pPr>
              <a:r>
                <a:rPr lang="en-US" kern="0" dirty="0">
                  <a:solidFill>
                    <a:schemeClr val="accent6"/>
                  </a:solidFill>
                  <a:latin typeface="Consolas" panose="020B0609020204030204" pitchFamily="49" charset="0"/>
                  <a:ea typeface="ＭＳ Ｐゴシック" charset="0"/>
                  <a:cs typeface="Consolas" panose="020B0609020204030204" pitchFamily="49" charset="0"/>
                </a:rPr>
                <a:t>r15/pc</a:t>
              </a: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C431AC90-A779-9555-6E5C-A7BF42007828}"/>
              </a:ext>
            </a:extLst>
          </p:cNvPr>
          <p:cNvGrpSpPr/>
          <p:nvPr/>
        </p:nvGrpSpPr>
        <p:grpSpPr>
          <a:xfrm>
            <a:off x="5805558" y="2564766"/>
            <a:ext cx="1767798" cy="252767"/>
            <a:chOff x="5809129" y="2075792"/>
            <a:chExt cx="1767798" cy="252767"/>
          </a:xfrm>
        </p:grpSpPr>
        <p:sp>
          <p:nvSpPr>
            <p:cNvPr id="56" name="Right Arrow 55">
              <a:extLst>
                <a:ext uri="{FF2B5EF4-FFF2-40B4-BE49-F238E27FC236}">
                  <a16:creationId xmlns:a16="http://schemas.microsoft.com/office/drawing/2014/main" id="{2566FF76-1D44-B146-C378-0CA10868950D}"/>
                </a:ext>
              </a:extLst>
            </p:cNvPr>
            <p:cNvSpPr/>
            <p:nvPr/>
          </p:nvSpPr>
          <p:spPr>
            <a:xfrm flipV="1">
              <a:off x="6768353" y="2118354"/>
              <a:ext cx="808574" cy="167645"/>
            </a:xfrm>
            <a:prstGeom prst="rightArrow">
              <a:avLst>
                <a:gd name="adj1" fmla="val 49997"/>
                <a:gd name="adj2" fmla="val 5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57" name="Rectangle 10">
              <a:extLst>
                <a:ext uri="{FF2B5EF4-FFF2-40B4-BE49-F238E27FC236}">
                  <a16:creationId xmlns:a16="http://schemas.microsoft.com/office/drawing/2014/main" id="{A35A1B7F-DB53-3097-3DFD-63931B341CF7}"/>
                </a:ext>
              </a:extLst>
            </p:cNvPr>
            <p:cNvSpPr>
              <a:spLocks noChangeArrowheads="1"/>
            </p:cNvSpPr>
            <p:nvPr>
              <p:custDataLst>
                <p:tags r:id="rId3"/>
              </p:custDataLst>
            </p:nvPr>
          </p:nvSpPr>
          <p:spPr bwMode="gray">
            <a:xfrm>
              <a:off x="5809129" y="2075792"/>
              <a:ext cx="959224" cy="25276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>
              <a:solidFill>
                <a:srgbClr val="1D315B"/>
              </a:solidFill>
              <a:miter lim="800000"/>
              <a:headEnd/>
              <a:tailEnd/>
            </a:ln>
            <a:effectLst/>
            <a:extLst>
              <a:ext uri="{AF507438-7753-43e0-B8FC-AC1667EBCBE1}"/>
            </a:extLst>
          </p:spPr>
          <p:txBody>
            <a:bodyPr wrap="none" lIns="92075" tIns="46038" rIns="92075" bIns="46038" anchor="ctr"/>
            <a:lstStyle/>
            <a:p>
              <a:pPr>
                <a:defRPr/>
              </a:pPr>
              <a:r>
                <a:rPr lang="en-US" kern="0" dirty="0">
                  <a:solidFill>
                    <a:schemeClr val="accent6"/>
                  </a:solidFill>
                  <a:latin typeface="Consolas" panose="020B0609020204030204" pitchFamily="49" charset="0"/>
                  <a:ea typeface="ＭＳ Ｐゴシック" charset="0"/>
                  <a:cs typeface="Consolas" panose="020B0609020204030204" pitchFamily="49" charset="0"/>
                </a:rPr>
                <a:t>r15/pc</a:t>
              </a: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16FB9112-0473-483D-A7C2-344E7F5D9621}"/>
              </a:ext>
            </a:extLst>
          </p:cNvPr>
          <p:cNvGrpSpPr/>
          <p:nvPr/>
        </p:nvGrpSpPr>
        <p:grpSpPr>
          <a:xfrm>
            <a:off x="5880883" y="3511076"/>
            <a:ext cx="1767798" cy="252767"/>
            <a:chOff x="5809129" y="2075792"/>
            <a:chExt cx="1767798" cy="252767"/>
          </a:xfrm>
        </p:grpSpPr>
        <p:sp>
          <p:nvSpPr>
            <p:cNvPr id="59" name="Right Arrow 58">
              <a:extLst>
                <a:ext uri="{FF2B5EF4-FFF2-40B4-BE49-F238E27FC236}">
                  <a16:creationId xmlns:a16="http://schemas.microsoft.com/office/drawing/2014/main" id="{9374C338-978C-7E0A-0CB1-945924C416A5}"/>
                </a:ext>
              </a:extLst>
            </p:cNvPr>
            <p:cNvSpPr/>
            <p:nvPr/>
          </p:nvSpPr>
          <p:spPr>
            <a:xfrm flipV="1">
              <a:off x="6768353" y="2118354"/>
              <a:ext cx="808574" cy="167645"/>
            </a:xfrm>
            <a:prstGeom prst="rightArrow">
              <a:avLst>
                <a:gd name="adj1" fmla="val 49997"/>
                <a:gd name="adj2" fmla="val 5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60" name="Rectangle 10">
              <a:extLst>
                <a:ext uri="{FF2B5EF4-FFF2-40B4-BE49-F238E27FC236}">
                  <a16:creationId xmlns:a16="http://schemas.microsoft.com/office/drawing/2014/main" id="{BCBD43E4-A0A9-B92F-CC9A-2BD0357F9725}"/>
                </a:ext>
              </a:extLst>
            </p:cNvPr>
            <p:cNvSpPr>
              <a:spLocks noChangeArrowheads="1"/>
            </p:cNvSpPr>
            <p:nvPr>
              <p:custDataLst>
                <p:tags r:id="rId2"/>
              </p:custDataLst>
            </p:nvPr>
          </p:nvSpPr>
          <p:spPr bwMode="gray">
            <a:xfrm>
              <a:off x="5809129" y="2075792"/>
              <a:ext cx="959224" cy="25276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>
              <a:solidFill>
                <a:srgbClr val="1D315B"/>
              </a:solidFill>
              <a:miter lim="800000"/>
              <a:headEnd/>
              <a:tailEnd/>
            </a:ln>
            <a:effectLst/>
            <a:extLst>
              <a:ext uri="{AF507438-7753-43e0-B8FC-AC1667EBCBE1}"/>
            </a:extLst>
          </p:spPr>
          <p:txBody>
            <a:bodyPr wrap="none" lIns="92075" tIns="46038" rIns="92075" bIns="46038" anchor="ctr"/>
            <a:lstStyle/>
            <a:p>
              <a:pPr>
                <a:defRPr/>
              </a:pPr>
              <a:r>
                <a:rPr lang="en-US" kern="0" dirty="0">
                  <a:solidFill>
                    <a:schemeClr val="accent6"/>
                  </a:solidFill>
                  <a:latin typeface="Consolas" panose="020B0609020204030204" pitchFamily="49" charset="0"/>
                  <a:ea typeface="ＭＳ Ｐゴシック" charset="0"/>
                  <a:cs typeface="Consolas" panose="020B0609020204030204" pitchFamily="49" charset="0"/>
                </a:rPr>
                <a:t>r15/pc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A37B9450-F972-A546-9417-55C2228EDECB}"/>
              </a:ext>
            </a:extLst>
          </p:cNvPr>
          <p:cNvGrpSpPr/>
          <p:nvPr/>
        </p:nvGrpSpPr>
        <p:grpSpPr>
          <a:xfrm>
            <a:off x="5880883" y="3770146"/>
            <a:ext cx="1767798" cy="252767"/>
            <a:chOff x="5809129" y="2075792"/>
            <a:chExt cx="1767798" cy="252767"/>
          </a:xfrm>
        </p:grpSpPr>
        <p:sp>
          <p:nvSpPr>
            <p:cNvPr id="62" name="Right Arrow 61">
              <a:extLst>
                <a:ext uri="{FF2B5EF4-FFF2-40B4-BE49-F238E27FC236}">
                  <a16:creationId xmlns:a16="http://schemas.microsoft.com/office/drawing/2014/main" id="{4739515A-DB0A-3BC5-2944-4F1C11C3EB9A}"/>
                </a:ext>
              </a:extLst>
            </p:cNvPr>
            <p:cNvSpPr/>
            <p:nvPr/>
          </p:nvSpPr>
          <p:spPr>
            <a:xfrm flipV="1">
              <a:off x="6768353" y="2118354"/>
              <a:ext cx="808574" cy="167645"/>
            </a:xfrm>
            <a:prstGeom prst="rightArrow">
              <a:avLst>
                <a:gd name="adj1" fmla="val 49997"/>
                <a:gd name="adj2" fmla="val 5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63" name="Rectangle 10">
              <a:extLst>
                <a:ext uri="{FF2B5EF4-FFF2-40B4-BE49-F238E27FC236}">
                  <a16:creationId xmlns:a16="http://schemas.microsoft.com/office/drawing/2014/main" id="{5F8B8512-3339-0349-F016-7F2BA0F81BAA}"/>
                </a:ext>
              </a:extLst>
            </p:cNvPr>
            <p:cNvSpPr>
              <a:spLocks noChangeArrowheads="1"/>
            </p:cNvSpPr>
            <p:nvPr>
              <p:custDataLst>
                <p:tags r:id="rId1"/>
              </p:custDataLst>
            </p:nvPr>
          </p:nvSpPr>
          <p:spPr bwMode="gray">
            <a:xfrm>
              <a:off x="5809129" y="2075792"/>
              <a:ext cx="959224" cy="25276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>
              <a:solidFill>
                <a:srgbClr val="1D315B"/>
              </a:solidFill>
              <a:miter lim="800000"/>
              <a:headEnd/>
              <a:tailEnd/>
            </a:ln>
            <a:effectLst/>
            <a:extLst>
              <a:ext uri="{AF507438-7753-43e0-B8FC-AC1667EBCBE1}"/>
            </a:extLst>
          </p:spPr>
          <p:txBody>
            <a:bodyPr wrap="none" lIns="92075" tIns="46038" rIns="92075" bIns="46038" anchor="ctr"/>
            <a:lstStyle/>
            <a:p>
              <a:pPr>
                <a:defRPr/>
              </a:pPr>
              <a:r>
                <a:rPr lang="en-US" kern="0" dirty="0">
                  <a:solidFill>
                    <a:schemeClr val="accent6"/>
                  </a:solidFill>
                  <a:latin typeface="Consolas" panose="020B0609020204030204" pitchFamily="49" charset="0"/>
                  <a:ea typeface="ＭＳ Ｐゴシック" charset="0"/>
                  <a:cs typeface="Consolas" panose="020B0609020204030204" pitchFamily="49" charset="0"/>
                </a:rPr>
                <a:t>r15/pc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FD88D25E-AC3A-4F27-361B-53FE228A17BE}"/>
              </a:ext>
            </a:extLst>
          </p:cNvPr>
          <p:cNvSpPr txBox="1"/>
          <p:nvPr/>
        </p:nvSpPr>
        <p:spPr>
          <a:xfrm>
            <a:off x="7177165" y="4953043"/>
            <a:ext cx="4751622" cy="830997"/>
          </a:xfrm>
          <a:prstGeom prst="rect">
            <a:avLst/>
          </a:prstGeom>
          <a:noFill/>
          <a:ln w="31750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2"/>
                </a:solidFill>
                <a:cs typeface="Courier New" panose="02070309020205020404" pitchFamily="49" charset="0"/>
              </a:rPr>
              <a:t>Edited output For output Created by the command</a:t>
            </a:r>
          </a:p>
          <a:p>
            <a:r>
              <a:rPr lang="en-US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</a:t>
            </a:r>
            <a:r>
              <a:rPr lang="en-US" sz="16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objdump</a:t>
            </a:r>
            <a:r>
              <a:rPr lang="en-US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–d </a:t>
            </a:r>
            <a:r>
              <a:rPr lang="en-US" sz="16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a.out</a:t>
            </a:r>
            <a:endParaRPr lang="en-US" sz="1600" b="1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</a:t>
            </a:r>
            <a:r>
              <a:rPr lang="en-US" sz="16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objdump</a:t>
            </a:r>
            <a:r>
              <a:rPr lang="en-US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–d –S </a:t>
            </a:r>
            <a:r>
              <a:rPr lang="en-US" sz="16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a.out</a:t>
            </a:r>
            <a:r>
              <a:rPr lang="en-US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adds source code</a:t>
            </a:r>
          </a:p>
        </p:txBody>
      </p:sp>
    </p:spTree>
    <p:extLst>
      <p:ext uri="{BB962C8B-B14F-4D97-AF65-F5344CB8AC3E}">
        <p14:creationId xmlns:p14="http://schemas.microsoft.com/office/powerpoint/2010/main" val="3497997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3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B4D661-64A1-AF4B-BC19-035D4E682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528270"/>
          </a:xfrm>
        </p:spPr>
        <p:txBody>
          <a:bodyPr/>
          <a:lstStyle/>
          <a:p>
            <a:r>
              <a:rPr lang="en-US" dirty="0"/>
              <a:t>AArch32 Instruction Categories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B47851F-937D-154C-9964-3AE8583D2E5F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82649" y="709783"/>
            <a:ext cx="6821124" cy="5852382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200" b="1" dirty="0">
                <a:solidFill>
                  <a:srgbClr val="0070C0"/>
                </a:solidFill>
              </a:rPr>
              <a:t>Data movement to/from memory</a:t>
            </a:r>
          </a:p>
          <a:p>
            <a:pPr lvl="1"/>
            <a:r>
              <a:rPr lang="en-US" sz="2200" dirty="0">
                <a:solidFill>
                  <a:schemeClr val="accent1"/>
                </a:solidFill>
              </a:rPr>
              <a:t>Data Transfer Instructions </a:t>
            </a:r>
            <a:r>
              <a:rPr lang="en-US" sz="2200" dirty="0"/>
              <a:t>between memory and registers</a:t>
            </a:r>
          </a:p>
          <a:p>
            <a:pPr lvl="2"/>
            <a:r>
              <a:rPr lang="en-US" sz="2200" dirty="0"/>
              <a:t>Load, Store</a:t>
            </a:r>
          </a:p>
          <a:p>
            <a:r>
              <a:rPr lang="en-US" sz="2200" b="1" dirty="0">
                <a:solidFill>
                  <a:srgbClr val="0070C0"/>
                </a:solidFill>
              </a:rPr>
              <a:t>Arithmetic and logic</a:t>
            </a:r>
          </a:p>
          <a:p>
            <a:pPr lvl="1"/>
            <a:r>
              <a:rPr lang="en-US" sz="2200" dirty="0">
                <a:solidFill>
                  <a:schemeClr val="accent1"/>
                </a:solidFill>
              </a:rPr>
              <a:t>Data processing Instructions </a:t>
            </a:r>
            <a:r>
              <a:rPr lang="en-US" sz="2200" dirty="0"/>
              <a:t>(registers only)</a:t>
            </a:r>
          </a:p>
          <a:p>
            <a:pPr lvl="2"/>
            <a:r>
              <a:rPr lang="en-US" sz="2200" dirty="0"/>
              <a:t>Add, Subtract, Multiply, Shift, Rotate, …</a:t>
            </a:r>
          </a:p>
          <a:p>
            <a:r>
              <a:rPr lang="en-US" sz="2200" b="1" dirty="0">
                <a:solidFill>
                  <a:srgbClr val="0070C0"/>
                </a:solidFill>
              </a:rPr>
              <a:t>Control Flow</a:t>
            </a:r>
          </a:p>
          <a:p>
            <a:pPr lvl="1"/>
            <a:r>
              <a:rPr lang="en-US" sz="2200" dirty="0"/>
              <a:t>Compare, Test, If-then, Branch, function calls</a:t>
            </a:r>
          </a:p>
          <a:p>
            <a:r>
              <a:rPr lang="en-US" sz="2200" b="1" dirty="0">
                <a:solidFill>
                  <a:srgbClr val="0070C0"/>
                </a:solidFill>
              </a:rPr>
              <a:t>Miscellaneous</a:t>
            </a:r>
            <a:endParaRPr lang="en-US" sz="2200" dirty="0"/>
          </a:p>
          <a:p>
            <a:pPr lvl="1"/>
            <a:r>
              <a:rPr lang="en-US" sz="2200" dirty="0">
                <a:solidFill>
                  <a:schemeClr val="accent1"/>
                </a:solidFill>
              </a:rPr>
              <a:t>Traps (OS system calls)</a:t>
            </a:r>
            <a:r>
              <a:rPr lang="en-US" sz="2200" dirty="0"/>
              <a:t>, Breakpoints, wait for events, interrupt enable/disable, data memory barrier, data synchronization barrier</a:t>
            </a:r>
          </a:p>
          <a:p>
            <a:pPr lvl="1"/>
            <a:r>
              <a:rPr lang="en-US" sz="2200" dirty="0"/>
              <a:t>Many others that we will not cover in the class</a:t>
            </a:r>
          </a:p>
          <a:p>
            <a:pPr marL="0" indent="0">
              <a:buNone/>
            </a:pPr>
            <a:endParaRPr lang="en-US" sz="22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EB8D73D-F528-994B-843E-4242D4346958}"/>
              </a:ext>
            </a:extLst>
          </p:cNvPr>
          <p:cNvSpPr/>
          <p:nvPr/>
        </p:nvSpPr>
        <p:spPr>
          <a:xfrm>
            <a:off x="7272833" y="1712238"/>
            <a:ext cx="2042383" cy="16352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Arithmetic and logic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429C158-C612-A24D-B74B-7E9FDF39B48A}"/>
              </a:ext>
            </a:extLst>
          </p:cNvPr>
          <p:cNvSpPr/>
          <p:nvPr/>
        </p:nvSpPr>
        <p:spPr>
          <a:xfrm>
            <a:off x="9562169" y="1712237"/>
            <a:ext cx="2042383" cy="1635241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Movement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F62A793-62AE-214F-A640-2A4AFB3CC6FE}"/>
              </a:ext>
            </a:extLst>
          </p:cNvPr>
          <p:cNvSpPr/>
          <p:nvPr/>
        </p:nvSpPr>
        <p:spPr>
          <a:xfrm>
            <a:off x="7272833" y="3629171"/>
            <a:ext cx="2042383" cy="1635241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Control Flow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493ABC-438E-E14D-BF8C-5F4CB77CF484}"/>
              </a:ext>
            </a:extLst>
          </p:cNvPr>
          <p:cNvSpPr/>
          <p:nvPr/>
        </p:nvSpPr>
        <p:spPr>
          <a:xfrm>
            <a:off x="9562169" y="3629171"/>
            <a:ext cx="2042383" cy="1635241"/>
          </a:xfrm>
          <a:prstGeom prst="rect">
            <a:avLst/>
          </a:prstGeom>
          <a:solidFill>
            <a:srgbClr val="F37440"/>
          </a:solidFill>
          <a:ln>
            <a:solidFill>
              <a:srgbClr val="F375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Miscellaneous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457864-18CF-F740-8E8E-EBDF37D42468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185789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6" grpId="0" animBg="1"/>
      <p:bldP spid="7" grpId="0" animBg="1"/>
      <p:bldP spid="8" grpId="0" animBg="1"/>
      <p:bldP spid="9" grpId="0" animBg="1"/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792F77-5CE3-D54D-9371-4DCD460432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252" y="355371"/>
            <a:ext cx="5304660" cy="715294"/>
          </a:xfrm>
        </p:spPr>
        <p:txBody>
          <a:bodyPr/>
          <a:lstStyle/>
          <a:p>
            <a:r>
              <a:rPr lang="en-US" dirty="0"/>
              <a:t>Arm Core Organization &amp; Floorplan Examples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983776-5130-F74B-A8F5-193F98645E4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25943" y="0"/>
            <a:ext cx="6866964" cy="6826124"/>
          </a:xfrm>
          <a:prstGeom prst="rect">
            <a:avLst/>
          </a:prstGeom>
        </p:spPr>
      </p:pic>
      <p:pic>
        <p:nvPicPr>
          <p:cNvPr id="4" name="Picture 2" descr="ARM introduces new-generation Cortex-A72, second-gen 64-bit core | KitGuru">
            <a:extLst>
              <a:ext uri="{FF2B5EF4-FFF2-40B4-BE49-F238E27FC236}">
                <a16:creationId xmlns:a16="http://schemas.microsoft.com/office/drawing/2014/main" id="{F2D4E25F-766A-0B4F-90E8-892D42E5CC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9093" y="1216477"/>
            <a:ext cx="5115071" cy="4275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96940BD-42CC-6D47-911F-9D88B9A1A1AF}"/>
              </a:ext>
            </a:extLst>
          </p:cNvPr>
          <p:cNvSpPr txBox="1"/>
          <p:nvPr/>
        </p:nvSpPr>
        <p:spPr>
          <a:xfrm>
            <a:off x="248252" y="6133297"/>
            <a:ext cx="4634667" cy="369332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Single core </a:t>
            </a:r>
            <a:r>
              <a:rPr lang="en-US" b="1" i="1" dirty="0">
                <a:solidFill>
                  <a:schemeClr val="accent1"/>
                </a:solidFill>
              </a:rPr>
              <a:t>arm</a:t>
            </a:r>
            <a:r>
              <a:rPr lang="en-US" dirty="0"/>
              <a:t> </a:t>
            </a:r>
            <a:r>
              <a:rPr lang="en-US" dirty="0">
                <a:solidFill>
                  <a:schemeClr val="tx2"/>
                </a:solidFill>
              </a:rPr>
              <a:t>die (not an A72) </a:t>
            </a:r>
            <a:r>
              <a:rPr lang="en-US" b="1" i="1" dirty="0">
                <a:solidFill>
                  <a:schemeClr val="accent1"/>
                </a:solidFill>
              </a:rPr>
              <a:t>Floorplan</a:t>
            </a: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32818DA2-4C15-094A-9DF6-6124B770BA73}"/>
              </a:ext>
            </a:extLst>
          </p:cNvPr>
          <p:cNvSpPr/>
          <p:nvPr/>
        </p:nvSpPr>
        <p:spPr>
          <a:xfrm>
            <a:off x="4972687" y="6180727"/>
            <a:ext cx="696603" cy="2744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03307B-E04C-664C-9E17-F0FE0B01F2AD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972262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B8CBA84-1E26-CB4C-98CF-5F6C6FF84ED6}"/>
              </a:ext>
            </a:extLst>
          </p:cNvPr>
          <p:cNvSpPr/>
          <p:nvPr/>
        </p:nvSpPr>
        <p:spPr>
          <a:xfrm>
            <a:off x="1896273" y="803653"/>
            <a:ext cx="7894357" cy="271279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546DEBE-41EE-0849-A5D7-0919F47F5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7" y="79997"/>
            <a:ext cx="10515600" cy="558193"/>
          </a:xfrm>
        </p:spPr>
        <p:txBody>
          <a:bodyPr/>
          <a:lstStyle/>
          <a:p>
            <a:r>
              <a:rPr lang="en-US" dirty="0"/>
              <a:t>First Look: </a:t>
            </a:r>
            <a:r>
              <a:rPr lang="en-US" dirty="0">
                <a:solidFill>
                  <a:srgbClr val="FF0000"/>
                </a:solidFill>
              </a:rPr>
              <a:t>Copying</a:t>
            </a:r>
            <a:r>
              <a:rPr lang="en-US" dirty="0"/>
              <a:t> Values To Registers - MOV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F536E2-9EEC-AF41-92B0-57674F47B4E8}"/>
              </a:ext>
            </a:extLst>
          </p:cNvPr>
          <p:cNvSpPr txBox="1"/>
          <p:nvPr/>
        </p:nvSpPr>
        <p:spPr>
          <a:xfrm>
            <a:off x="2033452" y="929420"/>
            <a:ext cx="3352800" cy="25668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  <a:latin typeface="Consolas"/>
                <a:ea typeface="Calibri"/>
                <a:cs typeface="Calibri"/>
              </a:rPr>
              <a:t>mov	r0, r1</a:t>
            </a:r>
            <a:endParaRPr lang="en-US" sz="2400" b="1" dirty="0">
              <a:solidFill>
                <a:srgbClr val="0070C0"/>
              </a:solidFill>
              <a:latin typeface="Arial"/>
              <a:ea typeface="Arial"/>
              <a:cs typeface="Calibri"/>
            </a:endParaRPr>
          </a:p>
          <a:p>
            <a:endParaRPr lang="en-US" dirty="0"/>
          </a:p>
          <a:p>
            <a:endParaRPr lang="en-US" dirty="0"/>
          </a:p>
          <a:p>
            <a:pPr>
              <a:lnSpc>
                <a:spcPct val="115000"/>
              </a:lnSpc>
              <a:tabLst>
                <a:tab pos="342900" algn="l"/>
                <a:tab pos="1600200" algn="l"/>
              </a:tabLst>
            </a:pPr>
            <a:r>
              <a:rPr lang="en-US" dirty="0">
                <a:solidFill>
                  <a:srgbClr val="000000"/>
                </a:solidFill>
                <a:latin typeface="Consolas"/>
                <a:ea typeface="Calibri"/>
                <a:cs typeface="Calibri"/>
              </a:rPr>
              <a:t>// Copies all 32 bits </a:t>
            </a:r>
          </a:p>
          <a:p>
            <a:pPr>
              <a:lnSpc>
                <a:spcPct val="115000"/>
              </a:lnSpc>
              <a:tabLst>
                <a:tab pos="342900" algn="l"/>
                <a:tab pos="1600200" algn="l"/>
              </a:tabLst>
            </a:pPr>
            <a:r>
              <a:rPr lang="en-US" dirty="0">
                <a:solidFill>
                  <a:srgbClr val="000000"/>
                </a:solidFill>
                <a:latin typeface="Consolas"/>
                <a:ea typeface="Calibri"/>
                <a:cs typeface="Calibri"/>
              </a:rPr>
              <a:t>// of the value held </a:t>
            </a:r>
          </a:p>
          <a:p>
            <a:pPr>
              <a:lnSpc>
                <a:spcPct val="115000"/>
              </a:lnSpc>
              <a:tabLst>
                <a:tab pos="342900" algn="l"/>
                <a:tab pos="1600200" algn="l"/>
              </a:tabLst>
            </a:pPr>
            <a:r>
              <a:rPr lang="en-US" dirty="0">
                <a:solidFill>
                  <a:srgbClr val="000000"/>
                </a:solidFill>
                <a:latin typeface="Consolas"/>
                <a:ea typeface="Calibri"/>
                <a:cs typeface="Calibri"/>
              </a:rPr>
              <a:t>// in register r1 into</a:t>
            </a:r>
          </a:p>
          <a:p>
            <a:pPr>
              <a:lnSpc>
                <a:spcPct val="115000"/>
              </a:lnSpc>
              <a:tabLst>
                <a:tab pos="342900" algn="l"/>
                <a:tab pos="1600200" algn="l"/>
              </a:tabLst>
            </a:pPr>
            <a:r>
              <a:rPr lang="en-US" dirty="0">
                <a:solidFill>
                  <a:srgbClr val="000000"/>
                </a:solidFill>
                <a:latin typeface="Consolas"/>
                <a:ea typeface="Calibri"/>
                <a:cs typeface="Calibri"/>
              </a:rPr>
              <a:t>// the register r0</a:t>
            </a:r>
            <a:endParaRPr lang="en-US" dirty="0">
              <a:solidFill>
                <a:srgbClr val="000000"/>
              </a:solidFill>
              <a:latin typeface="Arial"/>
              <a:ea typeface="Arial"/>
              <a:cs typeface="Calibri"/>
            </a:endParaRPr>
          </a:p>
          <a:p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AEBA90A-8AB4-AC47-B31A-2897D784A621}"/>
              </a:ext>
            </a:extLst>
          </p:cNvPr>
          <p:cNvGrpSpPr/>
          <p:nvPr/>
        </p:nvGrpSpPr>
        <p:grpSpPr>
          <a:xfrm>
            <a:off x="5843452" y="929420"/>
            <a:ext cx="3185716" cy="2392678"/>
            <a:chOff x="4571444" y="2209800"/>
            <a:chExt cx="3185716" cy="2392678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411193E-CA21-8D4C-9F18-5B309B67C483}"/>
                </a:ext>
              </a:extLst>
            </p:cNvPr>
            <p:cNvSpPr/>
            <p:nvPr/>
          </p:nvSpPr>
          <p:spPr>
            <a:xfrm>
              <a:off x="4571445" y="3980926"/>
              <a:ext cx="3185715" cy="62155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5000"/>
                </a:lnSpc>
              </a:pPr>
              <a:r>
                <a:rPr lang="en-US" sz="2800" dirty="0">
                  <a:solidFill>
                    <a:srgbClr val="000000"/>
                  </a:solidFill>
                  <a:ea typeface="Arial"/>
                </a:rPr>
                <a:t>register r0</a:t>
              </a:r>
              <a:endParaRPr lang="en-US" sz="2800" dirty="0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7" name="Down Arrow 6">
              <a:extLst>
                <a:ext uri="{FF2B5EF4-FFF2-40B4-BE49-F238E27FC236}">
                  <a16:creationId xmlns:a16="http://schemas.microsoft.com/office/drawing/2014/main" id="{D0B55AD1-BB85-2D4F-BDCB-FDCC41EF5897}"/>
                </a:ext>
              </a:extLst>
            </p:cNvPr>
            <p:cNvSpPr/>
            <p:nvPr/>
          </p:nvSpPr>
          <p:spPr>
            <a:xfrm>
              <a:off x="5834351" y="3032895"/>
              <a:ext cx="689377" cy="791321"/>
            </a:xfrm>
            <a:prstGeom prst="downArrow">
              <a:avLst/>
            </a:prstGeom>
            <a:solidFill>
              <a:srgbClr val="0070C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440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395A527-0B7E-0D48-81AE-38D45AC08C16}"/>
                </a:ext>
              </a:extLst>
            </p:cNvPr>
            <p:cNvSpPr/>
            <p:nvPr/>
          </p:nvSpPr>
          <p:spPr>
            <a:xfrm>
              <a:off x="4571444" y="2209800"/>
              <a:ext cx="3185715" cy="62155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800" dirty="0">
                  <a:solidFill>
                    <a:srgbClr val="000000"/>
                  </a:solidFill>
                  <a:ea typeface="Arial"/>
                </a:rPr>
                <a:t>r</a:t>
              </a:r>
              <a:r>
                <a:rPr lang="en-US" sz="2800" dirty="0">
                  <a:solidFill>
                    <a:srgbClr val="000000"/>
                  </a:solidFill>
                  <a:effectLst/>
                  <a:ea typeface="Arial"/>
                </a:rPr>
                <a:t>egister r1</a:t>
              </a:r>
              <a:endParaRPr lang="en-US" sz="2800" dirty="0">
                <a:solidFill>
                  <a:srgbClr val="000000"/>
                </a:solidFill>
                <a:effectLst/>
                <a:latin typeface="Arial"/>
                <a:ea typeface="Arial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E6208CEF-C54B-BC47-95ED-C5599AA8D928}"/>
              </a:ext>
            </a:extLst>
          </p:cNvPr>
          <p:cNvGrpSpPr/>
          <p:nvPr/>
        </p:nvGrpSpPr>
        <p:grpSpPr>
          <a:xfrm>
            <a:off x="1878856" y="3915017"/>
            <a:ext cx="7894357" cy="2712797"/>
            <a:chOff x="1878856" y="3915017"/>
            <a:chExt cx="7894357" cy="2712797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9B03B77-5323-3644-9A7B-53C315F4212C}"/>
                </a:ext>
              </a:extLst>
            </p:cNvPr>
            <p:cNvSpPr/>
            <p:nvPr/>
          </p:nvSpPr>
          <p:spPr>
            <a:xfrm>
              <a:off x="1878856" y="3915017"/>
              <a:ext cx="7894357" cy="271279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639D159-6349-BD47-92CB-AC27D4B9D142}"/>
                </a:ext>
              </a:extLst>
            </p:cNvPr>
            <p:cNvSpPr txBox="1"/>
            <p:nvPr/>
          </p:nvSpPr>
          <p:spPr>
            <a:xfrm>
              <a:off x="2016033" y="4040785"/>
              <a:ext cx="3958047" cy="22483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0070C0"/>
                  </a:solidFill>
                  <a:latin typeface="Consolas"/>
                  <a:ea typeface="Calibri"/>
                  <a:cs typeface="Calibri"/>
                </a:rPr>
                <a:t>mov	r0, 100</a:t>
              </a:r>
              <a:endParaRPr lang="en-US" sz="2400" b="1" dirty="0">
                <a:solidFill>
                  <a:srgbClr val="0070C0"/>
                </a:solidFill>
                <a:latin typeface="Arial"/>
                <a:ea typeface="Arial"/>
                <a:cs typeface="Calibri"/>
              </a:endParaRPr>
            </a:p>
            <a:p>
              <a:endParaRPr lang="en-US" dirty="0"/>
            </a:p>
            <a:p>
              <a:endParaRPr lang="en-US" dirty="0"/>
            </a:p>
            <a:p>
              <a:pPr>
                <a:lnSpc>
                  <a:spcPct val="115000"/>
                </a:lnSpc>
                <a:tabLst>
                  <a:tab pos="342900" algn="l"/>
                  <a:tab pos="1600200" algn="l"/>
                </a:tabLst>
              </a:pPr>
              <a:r>
                <a:rPr lang="en-US" dirty="0">
                  <a:solidFill>
                    <a:srgbClr val="000000"/>
                  </a:solidFill>
                  <a:latin typeface="Consolas"/>
                  <a:ea typeface="Calibri"/>
                  <a:cs typeface="Calibri"/>
                </a:rPr>
                <a:t>// Expands an imm8 value 100 </a:t>
              </a:r>
            </a:p>
            <a:p>
              <a:pPr>
                <a:lnSpc>
                  <a:spcPct val="115000"/>
                </a:lnSpc>
                <a:tabLst>
                  <a:tab pos="342900" algn="l"/>
                  <a:tab pos="1600200" algn="l"/>
                </a:tabLst>
              </a:pPr>
              <a:r>
                <a:rPr lang="en-US" dirty="0">
                  <a:solidFill>
                    <a:srgbClr val="000000"/>
                  </a:solidFill>
                  <a:latin typeface="Consolas"/>
                  <a:ea typeface="Calibri"/>
                  <a:cs typeface="Calibri"/>
                </a:rPr>
                <a:t>// stored in the instruction </a:t>
              </a:r>
            </a:p>
            <a:p>
              <a:pPr>
                <a:lnSpc>
                  <a:spcPct val="115000"/>
                </a:lnSpc>
                <a:tabLst>
                  <a:tab pos="342900" algn="l"/>
                  <a:tab pos="1600200" algn="l"/>
                </a:tabLst>
              </a:pPr>
              <a:r>
                <a:rPr lang="en-US" dirty="0">
                  <a:solidFill>
                    <a:srgbClr val="000000"/>
                  </a:solidFill>
                  <a:latin typeface="Consolas"/>
                  <a:ea typeface="Calibri"/>
                  <a:cs typeface="Calibri"/>
                </a:rPr>
                <a:t>// into the register r0</a:t>
              </a:r>
              <a:endParaRPr lang="en-US" dirty="0">
                <a:solidFill>
                  <a:srgbClr val="000000"/>
                </a:solidFill>
                <a:latin typeface="Arial"/>
                <a:ea typeface="Arial"/>
                <a:cs typeface="Calibri"/>
              </a:endParaRPr>
            </a:p>
            <a:p>
              <a:endParaRPr lang="en-US" dirty="0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C521DE06-56CB-3F43-B1C6-A16EBA89F8F8}"/>
                </a:ext>
              </a:extLst>
            </p:cNvPr>
            <p:cNvGrpSpPr/>
            <p:nvPr/>
          </p:nvGrpSpPr>
          <p:grpSpPr>
            <a:xfrm>
              <a:off x="5826035" y="4040785"/>
              <a:ext cx="3185716" cy="2392678"/>
              <a:chOff x="4571444" y="2209800"/>
              <a:chExt cx="3185716" cy="2392678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61907046-941F-0D49-B220-94CDFB08C2BF}"/>
                  </a:ext>
                </a:extLst>
              </p:cNvPr>
              <p:cNvSpPr/>
              <p:nvPr/>
            </p:nvSpPr>
            <p:spPr>
              <a:xfrm>
                <a:off x="4571445" y="3980926"/>
                <a:ext cx="3185715" cy="62155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5000"/>
                  </a:lnSpc>
                </a:pPr>
                <a:r>
                  <a:rPr lang="en-US" sz="2800" dirty="0">
                    <a:solidFill>
                      <a:srgbClr val="000000"/>
                    </a:solidFill>
                    <a:ea typeface="Arial"/>
                  </a:rPr>
                  <a:t>register r0</a:t>
                </a:r>
                <a:endParaRPr lang="en-US" sz="2800" dirty="0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4" name="Down Arrow 13">
                <a:extLst>
                  <a:ext uri="{FF2B5EF4-FFF2-40B4-BE49-F238E27FC236}">
                    <a16:creationId xmlns:a16="http://schemas.microsoft.com/office/drawing/2014/main" id="{03CD754C-ABE2-8948-A78E-C710E132F4B4}"/>
                  </a:ext>
                </a:extLst>
              </p:cNvPr>
              <p:cNvSpPr/>
              <p:nvPr/>
            </p:nvSpPr>
            <p:spPr>
              <a:xfrm>
                <a:off x="5834351" y="3032895"/>
                <a:ext cx="689377" cy="791321"/>
              </a:xfrm>
              <a:prstGeom prst="downArrow">
                <a:avLst/>
              </a:prstGeom>
              <a:solidFill>
                <a:srgbClr val="0070C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4400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0000066D-7CC9-E041-BBED-006256DD8C5E}"/>
                  </a:ext>
                </a:extLst>
              </p:cNvPr>
              <p:cNvSpPr/>
              <p:nvPr/>
            </p:nvSpPr>
            <p:spPr>
              <a:xfrm>
                <a:off x="4571444" y="2209800"/>
                <a:ext cx="3185715" cy="62155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800" dirty="0">
                    <a:solidFill>
                      <a:srgbClr val="000000"/>
                    </a:solidFill>
                    <a:ea typeface="Arial"/>
                  </a:rPr>
                  <a:t>100</a:t>
                </a:r>
                <a:endParaRPr lang="en-US" sz="2800" dirty="0">
                  <a:solidFill>
                    <a:srgbClr val="000000"/>
                  </a:solidFill>
                  <a:effectLst/>
                  <a:latin typeface="Arial"/>
                  <a:ea typeface="Arial"/>
                </a:endParaRPr>
              </a:p>
            </p:txBody>
          </p:sp>
        </p:grp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04A228C4-6F5B-F145-ADBD-B50CDCBE83D2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14D9C3A-891E-1456-2958-C439AAD67D7F}"/>
              </a:ext>
            </a:extLst>
          </p:cNvPr>
          <p:cNvSpPr txBox="1"/>
          <p:nvPr/>
        </p:nvSpPr>
        <p:spPr>
          <a:xfrm>
            <a:off x="2362459" y="6104427"/>
            <a:ext cx="2618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Immediate "addressing"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6DD25CA-EA91-3B41-C316-BC502DF5805A}"/>
              </a:ext>
            </a:extLst>
          </p:cNvPr>
          <p:cNvSpPr txBox="1"/>
          <p:nvPr/>
        </p:nvSpPr>
        <p:spPr>
          <a:xfrm>
            <a:off x="2143366" y="3126945"/>
            <a:ext cx="2938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register direct "addressing"</a:t>
            </a:r>
          </a:p>
        </p:txBody>
      </p:sp>
    </p:spTree>
    <p:extLst>
      <p:ext uri="{BB962C8B-B14F-4D97-AF65-F5344CB8AC3E}">
        <p14:creationId xmlns:p14="http://schemas.microsoft.com/office/powerpoint/2010/main" val="3486305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004166-69B8-C54C-89AD-C39CD6155C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63984" y="5082000"/>
            <a:ext cx="5687720" cy="1480165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mov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	r1, r5		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r1 = r5</a:t>
            </a:r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mov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	r1, 1			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r1 = 1</a:t>
            </a:r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mov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	r1, </a:t>
            </a: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-4 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r1 = -4</a:t>
            </a:r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2AA10A-AB1F-B546-9B6B-97FC5E802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537" y="94599"/>
            <a:ext cx="10515600" cy="471530"/>
          </a:xfrm>
        </p:spPr>
        <p:txBody>
          <a:bodyPr/>
          <a:lstStyle/>
          <a:p>
            <a:r>
              <a:rPr lang="en-US" dirty="0"/>
              <a:t>mov – Copies Register Content between registers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C1E05044-F953-7042-853D-93433271F9E0}"/>
              </a:ext>
            </a:extLst>
          </p:cNvPr>
          <p:cNvGrpSpPr/>
          <p:nvPr/>
        </p:nvGrpSpPr>
        <p:grpSpPr>
          <a:xfrm>
            <a:off x="209950" y="591012"/>
            <a:ext cx="6065344" cy="1343783"/>
            <a:chOff x="209950" y="457200"/>
            <a:chExt cx="6065344" cy="1343783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A85ABFDE-EAC1-F941-B61A-7D8AF47CEC34}"/>
                </a:ext>
              </a:extLst>
            </p:cNvPr>
            <p:cNvSpPr/>
            <p:nvPr/>
          </p:nvSpPr>
          <p:spPr>
            <a:xfrm>
              <a:off x="209950" y="457200"/>
              <a:ext cx="6065344" cy="134378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177DDD6B-EE14-F747-9FF9-7E8CE1FC8EFB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198580" y="956090"/>
              <a:ext cx="1" cy="441121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850E088-9CDB-4547-A782-49F588B48A98}"/>
                </a:ext>
              </a:extLst>
            </p:cNvPr>
            <p:cNvSpPr txBox="1"/>
            <p:nvPr/>
          </p:nvSpPr>
          <p:spPr>
            <a:xfrm>
              <a:off x="3258348" y="1320976"/>
              <a:ext cx="2954655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constant (immediate value)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158B6E8C-2976-B345-958D-CBF66EA42667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3063984" y="932505"/>
              <a:ext cx="1" cy="372879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9352A26-01EE-004E-84C4-BDBF0C0D8F95}"/>
                </a:ext>
              </a:extLst>
            </p:cNvPr>
            <p:cNvSpPr txBox="1"/>
            <p:nvPr/>
          </p:nvSpPr>
          <p:spPr>
            <a:xfrm>
              <a:off x="1040452" y="1328969"/>
              <a:ext cx="2161083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destination register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3A468E0-2C76-DE4A-91F7-6605D32F7CE9}"/>
                </a:ext>
              </a:extLst>
            </p:cNvPr>
            <p:cNvSpPr txBox="1"/>
            <p:nvPr/>
          </p:nvSpPr>
          <p:spPr>
            <a:xfrm>
              <a:off x="1550065" y="572258"/>
              <a:ext cx="1282198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mov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AB3A3F90-CA1C-2E4A-B696-E8A797608D55}"/>
                </a:ext>
              </a:extLst>
            </p:cNvPr>
            <p:cNvSpPr txBox="1"/>
            <p:nvPr/>
          </p:nvSpPr>
          <p:spPr>
            <a:xfrm>
              <a:off x="2832263" y="574937"/>
              <a:ext cx="605812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Rd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945279E7-7543-AE47-800F-05D73501E324}"/>
              </a:ext>
            </a:extLst>
          </p:cNvPr>
          <p:cNvGrpSpPr/>
          <p:nvPr/>
        </p:nvGrpSpPr>
        <p:grpSpPr>
          <a:xfrm>
            <a:off x="6497128" y="591012"/>
            <a:ext cx="5149335" cy="1343783"/>
            <a:chOff x="6497128" y="457200"/>
            <a:chExt cx="5149335" cy="1343783"/>
          </a:xfrm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26DF96B2-D5E9-2146-8314-80D1E23E242C}"/>
                </a:ext>
              </a:extLst>
            </p:cNvPr>
            <p:cNvSpPr/>
            <p:nvPr/>
          </p:nvSpPr>
          <p:spPr>
            <a:xfrm>
              <a:off x="6497128" y="457200"/>
              <a:ext cx="5149335" cy="134378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EE825442-09D2-0044-9EDB-9B709FA6ECF4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9773717" y="926853"/>
              <a:ext cx="1" cy="372879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F5FEA4A-90E4-0042-852B-B3BC53E9572D}"/>
                </a:ext>
              </a:extLst>
            </p:cNvPr>
            <p:cNvSpPr txBox="1"/>
            <p:nvPr/>
          </p:nvSpPr>
          <p:spPr>
            <a:xfrm>
              <a:off x="9655772" y="1320976"/>
              <a:ext cx="1710725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source register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2AAD60B0-0413-EB41-A400-C0E7BDD74DF7}"/>
                </a:ext>
              </a:extLst>
            </p:cNvPr>
            <p:cNvSpPr txBox="1"/>
            <p:nvPr/>
          </p:nvSpPr>
          <p:spPr>
            <a:xfrm>
              <a:off x="7632390" y="556831"/>
              <a:ext cx="1282198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mov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DBF4EC75-68F8-394B-B258-3F26518D0981}"/>
                </a:ext>
              </a:extLst>
            </p:cNvPr>
            <p:cNvSpPr txBox="1"/>
            <p:nvPr/>
          </p:nvSpPr>
          <p:spPr>
            <a:xfrm>
              <a:off x="8914588" y="559510"/>
              <a:ext cx="605812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Rd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2C3AF782-FBD7-E740-B429-5D62D4018F98}"/>
                </a:ext>
              </a:extLst>
            </p:cNvPr>
            <p:cNvSpPr txBox="1"/>
            <p:nvPr/>
          </p:nvSpPr>
          <p:spPr>
            <a:xfrm>
              <a:off x="9520400" y="559510"/>
              <a:ext cx="598241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tx2"/>
                  </a:solidFill>
                </a:rPr>
                <a:t>Rm</a:t>
              </a:r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94036E2E-8E88-9341-A5E2-CF9506613863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9239718" y="948097"/>
              <a:ext cx="1" cy="372879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F64E42D2-9D8E-4C45-973F-0FC510F71BDF}"/>
                </a:ext>
              </a:extLst>
            </p:cNvPr>
            <p:cNvSpPr txBox="1"/>
            <p:nvPr/>
          </p:nvSpPr>
          <p:spPr>
            <a:xfrm>
              <a:off x="7153235" y="1312983"/>
              <a:ext cx="2190917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destination register</a:t>
              </a:r>
            </a:p>
          </p:txBody>
        </p: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0EBCBB18-CD9E-8944-80A1-9D7F213935B7}"/>
              </a:ext>
            </a:extLst>
          </p:cNvPr>
          <p:cNvSpPr txBox="1"/>
          <p:nvPr/>
        </p:nvSpPr>
        <p:spPr>
          <a:xfrm>
            <a:off x="3448776" y="706070"/>
            <a:ext cx="668773" cy="4001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0"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rot4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C0BAFAC-EAC2-6045-887A-995147C70E6E}"/>
              </a:ext>
            </a:extLst>
          </p:cNvPr>
          <p:cNvSpPr txBox="1"/>
          <p:nvPr/>
        </p:nvSpPr>
        <p:spPr>
          <a:xfrm>
            <a:off x="4117549" y="706070"/>
            <a:ext cx="853119" cy="4001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0"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imm8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839DC29-2EA2-1E4D-A60D-2B3E816C64EB}"/>
              </a:ext>
            </a:extLst>
          </p:cNvPr>
          <p:cNvGrpSpPr/>
          <p:nvPr/>
        </p:nvGrpSpPr>
        <p:grpSpPr>
          <a:xfrm>
            <a:off x="2775793" y="3655894"/>
            <a:ext cx="6568359" cy="1210129"/>
            <a:chOff x="790967" y="2319549"/>
            <a:chExt cx="6568359" cy="1210129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3521AD4E-A469-9845-B9AA-73513DEE15C2}"/>
                </a:ext>
              </a:extLst>
            </p:cNvPr>
            <p:cNvSpPr/>
            <p:nvPr/>
          </p:nvSpPr>
          <p:spPr>
            <a:xfrm>
              <a:off x="790967" y="2319549"/>
              <a:ext cx="6568359" cy="86741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F59968A-30BD-A748-B396-FAD937C96E6E}"/>
                </a:ext>
              </a:extLst>
            </p:cNvPr>
            <p:cNvSpPr txBox="1"/>
            <p:nvPr/>
          </p:nvSpPr>
          <p:spPr>
            <a:xfrm>
              <a:off x="857036" y="2329349"/>
              <a:ext cx="630172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mov</a:t>
              </a:r>
              <a:r>
                <a:rPr lang="en-US" sz="24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24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Rd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 sz="24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constant 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24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// Rd = constant</a:t>
              </a:r>
              <a:endParaRPr lang="en-US" sz="24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4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mov</a:t>
              </a:r>
              <a:r>
                <a:rPr lang="en-US" sz="24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24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Rd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,  </a:t>
              </a:r>
              <a:r>
                <a:rPr lang="en-US" sz="24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Rm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        </a:t>
              </a:r>
              <a:r>
                <a:rPr lang="en-US" sz="24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// Rd = Rm</a:t>
              </a:r>
            </a:p>
            <a:p>
              <a:endParaRPr lang="en-US" sz="24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1F554C9-12D1-4C41-A21E-0D81E2BAB1D2}"/>
              </a:ext>
            </a:extLst>
          </p:cNvPr>
          <p:cNvSpPr txBox="1"/>
          <p:nvPr/>
        </p:nvSpPr>
        <p:spPr>
          <a:xfrm>
            <a:off x="282105" y="641063"/>
            <a:ext cx="959703" cy="738664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machine code </a:t>
            </a:r>
            <a:r>
              <a:rPr lang="en-US" sz="1400" b="1" dirty="0">
                <a:solidFill>
                  <a:srgbClr val="0070C0"/>
                </a:solidFill>
              </a:rPr>
              <a:t>bit fields</a:t>
            </a: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70CC8B44-72B6-7242-A16B-5B5E3EB9C560}"/>
              </a:ext>
            </a:extLst>
          </p:cNvPr>
          <p:cNvSpPr/>
          <p:nvPr/>
        </p:nvSpPr>
        <p:spPr>
          <a:xfrm>
            <a:off x="1241808" y="906125"/>
            <a:ext cx="240405" cy="1042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FDD9902-FF59-0744-92B9-FB932DAA5A19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A5908E0-BECC-5DFC-EE74-A274A709C16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89768" y="2206817"/>
            <a:ext cx="6436151" cy="138441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6F0FB5D-1B59-68F8-9F85-BCAC6A7CD697}"/>
              </a:ext>
            </a:extLst>
          </p:cNvPr>
          <p:cNvSpPr txBox="1"/>
          <p:nvPr/>
        </p:nvSpPr>
        <p:spPr>
          <a:xfrm>
            <a:off x="1040452" y="1886186"/>
            <a:ext cx="2618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Immediate "addressing"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69327EB-4D58-7C1C-7EE3-2BC2E7824690}"/>
              </a:ext>
            </a:extLst>
          </p:cNvPr>
          <p:cNvSpPr txBox="1"/>
          <p:nvPr/>
        </p:nvSpPr>
        <p:spPr>
          <a:xfrm>
            <a:off x="8032919" y="1837485"/>
            <a:ext cx="2938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register direct "addressing"</a:t>
            </a:r>
          </a:p>
        </p:txBody>
      </p:sp>
    </p:spTree>
    <p:extLst>
      <p:ext uri="{BB962C8B-B14F-4D97-AF65-F5344CB8AC3E}">
        <p14:creationId xmlns:p14="http://schemas.microsoft.com/office/powerpoint/2010/main" val="2821633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3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B8CBA84-1E26-CB4C-98CF-5F6C6FF84ED6}"/>
              </a:ext>
            </a:extLst>
          </p:cNvPr>
          <p:cNvSpPr/>
          <p:nvPr/>
        </p:nvSpPr>
        <p:spPr>
          <a:xfrm>
            <a:off x="1896273" y="803653"/>
            <a:ext cx="8139825" cy="271279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546DEBE-41EE-0849-A5D7-0919F47F5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7" y="79997"/>
            <a:ext cx="10515600" cy="558193"/>
          </a:xfrm>
        </p:spPr>
        <p:txBody>
          <a:bodyPr/>
          <a:lstStyle/>
          <a:p>
            <a:r>
              <a:rPr lang="en-US" dirty="0"/>
              <a:t>First Look: </a:t>
            </a:r>
            <a:r>
              <a:rPr lang="en-US" dirty="0">
                <a:solidFill>
                  <a:srgbClr val="FF0000"/>
                </a:solidFill>
              </a:rPr>
              <a:t>Add/Sub </a:t>
            </a:r>
            <a:r>
              <a:rPr lang="en-US" dirty="0"/>
              <a:t>Registers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F536E2-9EEC-AF41-92B0-57674F47B4E8}"/>
              </a:ext>
            </a:extLst>
          </p:cNvPr>
          <p:cNvSpPr txBox="1"/>
          <p:nvPr/>
        </p:nvSpPr>
        <p:spPr>
          <a:xfrm>
            <a:off x="2033452" y="929420"/>
            <a:ext cx="2929053" cy="2248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ea typeface="Calibri"/>
                <a:cs typeface="Consolas" panose="020B0609020204030204" pitchFamily="49" charset="0"/>
              </a:rPr>
              <a:t>add	r0, r1, r2</a:t>
            </a:r>
            <a:endParaRPr lang="en-US" sz="2400" dirty="0">
              <a:solidFill>
                <a:srgbClr val="0070C0"/>
              </a:solidFill>
              <a:latin typeface="Consolas" panose="020B0609020204030204" pitchFamily="49" charset="0"/>
              <a:ea typeface="Arial"/>
              <a:cs typeface="Consolas" panose="020B0609020204030204" pitchFamily="49" charset="0"/>
            </a:endParaRP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115000"/>
              </a:lnSpc>
              <a:tabLst>
                <a:tab pos="342900" algn="l"/>
                <a:tab pos="1600200" algn="l"/>
              </a:tabLs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/>
                <a:cs typeface="Consolas" panose="020B0609020204030204" pitchFamily="49" charset="0"/>
              </a:rPr>
              <a:t>// Adds r1 to r2 and</a:t>
            </a:r>
          </a:p>
          <a:p>
            <a:pPr>
              <a:lnSpc>
                <a:spcPct val="115000"/>
              </a:lnSpc>
              <a:tabLst>
                <a:tab pos="342900" algn="l"/>
                <a:tab pos="1600200" algn="l"/>
              </a:tabLs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Arial"/>
                <a:cs typeface="Consolas" panose="020B0609020204030204" pitchFamily="49" charset="0"/>
              </a:rPr>
              <a:t>// stores the result // in r0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AEBA90A-8AB4-AC47-B31A-2897D784A621}"/>
              </a:ext>
            </a:extLst>
          </p:cNvPr>
          <p:cNvGrpSpPr/>
          <p:nvPr/>
        </p:nvGrpSpPr>
        <p:grpSpPr>
          <a:xfrm>
            <a:off x="4962505" y="892023"/>
            <a:ext cx="4066663" cy="2430075"/>
            <a:chOff x="3690497" y="2172403"/>
            <a:chExt cx="4066663" cy="243007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411193E-CA21-8D4C-9F18-5B309B67C483}"/>
                </a:ext>
              </a:extLst>
            </p:cNvPr>
            <p:cNvSpPr/>
            <p:nvPr/>
          </p:nvSpPr>
          <p:spPr>
            <a:xfrm>
              <a:off x="4571445" y="3980926"/>
              <a:ext cx="3185715" cy="62155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5000"/>
                </a:lnSpc>
              </a:pPr>
              <a:r>
                <a:rPr lang="en-US" sz="2800" dirty="0">
                  <a:solidFill>
                    <a:srgbClr val="000000"/>
                  </a:solidFill>
                  <a:ea typeface="Arial"/>
                </a:rPr>
                <a:t>register r0</a:t>
              </a:r>
              <a:endParaRPr lang="en-US" sz="2800" dirty="0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7" name="Down Arrow 6">
              <a:extLst>
                <a:ext uri="{FF2B5EF4-FFF2-40B4-BE49-F238E27FC236}">
                  <a16:creationId xmlns:a16="http://schemas.microsoft.com/office/drawing/2014/main" id="{D0B55AD1-BB85-2D4F-BDCB-FDCC41EF5897}"/>
                </a:ext>
              </a:extLst>
            </p:cNvPr>
            <p:cNvSpPr/>
            <p:nvPr/>
          </p:nvSpPr>
          <p:spPr>
            <a:xfrm>
              <a:off x="5834351" y="3032895"/>
              <a:ext cx="689377" cy="791321"/>
            </a:xfrm>
            <a:prstGeom prst="downArrow">
              <a:avLst/>
            </a:prstGeom>
            <a:solidFill>
              <a:srgbClr val="0070C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440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395A527-0B7E-0D48-81AE-38D45AC08C16}"/>
                </a:ext>
              </a:extLst>
            </p:cNvPr>
            <p:cNvSpPr/>
            <p:nvPr/>
          </p:nvSpPr>
          <p:spPr>
            <a:xfrm>
              <a:off x="3690497" y="2172403"/>
              <a:ext cx="2126437" cy="62155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800" dirty="0">
                  <a:solidFill>
                    <a:srgbClr val="000000"/>
                  </a:solidFill>
                  <a:ea typeface="Arial"/>
                </a:rPr>
                <a:t>r</a:t>
              </a:r>
              <a:r>
                <a:rPr lang="en-US" sz="2800" dirty="0">
                  <a:solidFill>
                    <a:srgbClr val="000000"/>
                  </a:solidFill>
                  <a:effectLst/>
                  <a:ea typeface="Arial"/>
                </a:rPr>
                <a:t>egister r1</a:t>
              </a:r>
              <a:endParaRPr lang="en-US" sz="2800" dirty="0">
                <a:solidFill>
                  <a:srgbClr val="000000"/>
                </a:solidFill>
                <a:effectLst/>
                <a:latin typeface="Arial"/>
                <a:ea typeface="Arial"/>
              </a:endParaRPr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759A5FED-F399-6C41-A0DD-C76A99C3C1F1}"/>
              </a:ext>
            </a:extLst>
          </p:cNvPr>
          <p:cNvSpPr/>
          <p:nvPr/>
        </p:nvSpPr>
        <p:spPr>
          <a:xfrm>
            <a:off x="7697788" y="892023"/>
            <a:ext cx="2126437" cy="62155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solidFill>
                  <a:srgbClr val="000000"/>
                </a:solidFill>
                <a:ea typeface="Arial"/>
              </a:rPr>
              <a:t>r</a:t>
            </a:r>
            <a:r>
              <a:rPr lang="en-US" sz="2800" dirty="0">
                <a:solidFill>
                  <a:srgbClr val="000000"/>
                </a:solidFill>
                <a:effectLst/>
                <a:ea typeface="Arial"/>
              </a:rPr>
              <a:t>egister r2</a:t>
            </a:r>
            <a:endParaRPr lang="en-US" sz="2800" dirty="0">
              <a:solidFill>
                <a:srgbClr val="000000"/>
              </a:solidFill>
              <a:effectLst/>
              <a:latin typeface="Arial"/>
              <a:ea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C6A781A-1CFD-174D-AFEB-B7143541DC39}"/>
              </a:ext>
            </a:extLst>
          </p:cNvPr>
          <p:cNvSpPr txBox="1"/>
          <p:nvPr/>
        </p:nvSpPr>
        <p:spPr>
          <a:xfrm>
            <a:off x="7151151" y="924141"/>
            <a:ext cx="4844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tx2"/>
                </a:solidFill>
              </a:rPr>
              <a:t>+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514B896-221B-874F-942A-D86640C8AD64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172EB6A-8C4F-5D49-9D98-9FEA6788E928}"/>
              </a:ext>
            </a:extLst>
          </p:cNvPr>
          <p:cNvGrpSpPr/>
          <p:nvPr/>
        </p:nvGrpSpPr>
        <p:grpSpPr>
          <a:xfrm>
            <a:off x="1878856" y="3892727"/>
            <a:ext cx="8157242" cy="2735087"/>
            <a:chOff x="1878856" y="3892727"/>
            <a:chExt cx="8157242" cy="2735087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9B03B77-5323-3644-9A7B-53C315F4212C}"/>
                </a:ext>
              </a:extLst>
            </p:cNvPr>
            <p:cNvSpPr/>
            <p:nvPr/>
          </p:nvSpPr>
          <p:spPr>
            <a:xfrm>
              <a:off x="1878856" y="3915017"/>
              <a:ext cx="8157242" cy="271279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639D159-6349-BD47-92CB-AC27D4B9D142}"/>
                </a:ext>
              </a:extLst>
            </p:cNvPr>
            <p:cNvSpPr txBox="1"/>
            <p:nvPr/>
          </p:nvSpPr>
          <p:spPr>
            <a:xfrm>
              <a:off x="2016033" y="4040785"/>
              <a:ext cx="3958047" cy="22483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  <a:latin typeface="Consolas" panose="020B0609020204030204" pitchFamily="49" charset="0"/>
                  <a:ea typeface="Calibri"/>
                  <a:cs typeface="Consolas" panose="020B0609020204030204" pitchFamily="49" charset="0"/>
                </a:rPr>
                <a:t>sub	r0, r1, 100</a:t>
              </a:r>
              <a:endParaRPr lang="en-US" sz="2400" dirty="0">
                <a:solidFill>
                  <a:srgbClr val="0070C0"/>
                </a:solidFill>
                <a:latin typeface="Consolas" panose="020B0609020204030204" pitchFamily="49" charset="0"/>
                <a:ea typeface="Arial"/>
                <a:cs typeface="Consolas" panose="020B0609020204030204" pitchFamily="49" charset="0"/>
              </a:endParaRPr>
            </a:p>
            <a:p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>
                <a:lnSpc>
                  <a:spcPct val="115000"/>
                </a:lnSpc>
                <a:tabLst>
                  <a:tab pos="342900" algn="l"/>
                  <a:tab pos="1600200" algn="l"/>
                </a:tabLst>
              </a:pPr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  <a:ea typeface="Calibri"/>
                  <a:cs typeface="Consolas" panose="020B0609020204030204" pitchFamily="49" charset="0"/>
                </a:rPr>
                <a:t>// Perform r1 – 100 and</a:t>
              </a:r>
            </a:p>
            <a:p>
              <a:pPr>
                <a:lnSpc>
                  <a:spcPct val="115000"/>
                </a:lnSpc>
                <a:tabLst>
                  <a:tab pos="342900" algn="l"/>
                  <a:tab pos="1600200" algn="l"/>
                </a:tabLst>
              </a:pPr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  <a:ea typeface="Arial"/>
                  <a:cs typeface="Consolas" panose="020B0609020204030204" pitchFamily="49" charset="0"/>
                </a:rPr>
                <a:t>// stores the result in</a:t>
              </a:r>
            </a:p>
            <a:p>
              <a:pPr>
                <a:lnSpc>
                  <a:spcPct val="115000"/>
                </a:lnSpc>
                <a:tabLst>
                  <a:tab pos="342900" algn="l"/>
                  <a:tab pos="1600200" algn="l"/>
                </a:tabLst>
              </a:pPr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  <a:ea typeface="Arial"/>
                  <a:cs typeface="Consolas" panose="020B0609020204030204" pitchFamily="49" charset="0"/>
                </a:rPr>
                <a:t>// r0</a:t>
              </a:r>
            </a:p>
            <a:p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51444FC4-0E87-D944-81B4-A83E1C2FB557}"/>
                </a:ext>
              </a:extLst>
            </p:cNvPr>
            <p:cNvGrpSpPr/>
            <p:nvPr/>
          </p:nvGrpSpPr>
          <p:grpSpPr>
            <a:xfrm>
              <a:off x="5055610" y="4003953"/>
              <a:ext cx="4066663" cy="2430075"/>
              <a:chOff x="3690497" y="2172403"/>
              <a:chExt cx="4066663" cy="2430075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7BA7B186-FFB1-3B4B-B48D-0AB615DF4B10}"/>
                  </a:ext>
                </a:extLst>
              </p:cNvPr>
              <p:cNvSpPr/>
              <p:nvPr/>
            </p:nvSpPr>
            <p:spPr>
              <a:xfrm>
                <a:off x="4571445" y="3980926"/>
                <a:ext cx="3185715" cy="62155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5000"/>
                  </a:lnSpc>
                </a:pPr>
                <a:r>
                  <a:rPr lang="en-US" sz="2800" dirty="0">
                    <a:solidFill>
                      <a:srgbClr val="000000"/>
                    </a:solidFill>
                    <a:ea typeface="Arial"/>
                  </a:rPr>
                  <a:t>register r0</a:t>
                </a:r>
                <a:endParaRPr lang="en-US" sz="2800" dirty="0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1" name="Down Arrow 20">
                <a:extLst>
                  <a:ext uri="{FF2B5EF4-FFF2-40B4-BE49-F238E27FC236}">
                    <a16:creationId xmlns:a16="http://schemas.microsoft.com/office/drawing/2014/main" id="{EDD7F647-C7BE-6F4E-974D-BA0F721A3831}"/>
                  </a:ext>
                </a:extLst>
              </p:cNvPr>
              <p:cNvSpPr/>
              <p:nvPr/>
            </p:nvSpPr>
            <p:spPr>
              <a:xfrm>
                <a:off x="5758206" y="3033461"/>
                <a:ext cx="689377" cy="791321"/>
              </a:xfrm>
              <a:prstGeom prst="downArrow">
                <a:avLst/>
              </a:prstGeom>
              <a:solidFill>
                <a:srgbClr val="0070C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4400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A63C9888-E1E9-5949-A20D-281DA5A4FD47}"/>
                  </a:ext>
                </a:extLst>
              </p:cNvPr>
              <p:cNvSpPr/>
              <p:nvPr/>
            </p:nvSpPr>
            <p:spPr>
              <a:xfrm>
                <a:off x="3690497" y="2172403"/>
                <a:ext cx="2126437" cy="62155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800" dirty="0">
                    <a:solidFill>
                      <a:srgbClr val="000000"/>
                    </a:solidFill>
                    <a:ea typeface="Arial"/>
                  </a:rPr>
                  <a:t>r</a:t>
                </a:r>
                <a:r>
                  <a:rPr lang="en-US" sz="2800" dirty="0">
                    <a:solidFill>
                      <a:srgbClr val="000000"/>
                    </a:solidFill>
                    <a:effectLst/>
                    <a:ea typeface="Arial"/>
                  </a:rPr>
                  <a:t>egister r1</a:t>
                </a:r>
                <a:endParaRPr lang="en-US" sz="2800" dirty="0">
                  <a:solidFill>
                    <a:srgbClr val="000000"/>
                  </a:solidFill>
                  <a:effectLst/>
                  <a:latin typeface="Arial"/>
                  <a:ea typeface="Arial"/>
                </a:endParaRPr>
              </a:p>
            </p:txBody>
          </p:sp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6908A51-1861-5A4C-BBA7-3B6645067F26}"/>
                </a:ext>
              </a:extLst>
            </p:cNvPr>
            <p:cNvSpPr/>
            <p:nvPr/>
          </p:nvSpPr>
          <p:spPr>
            <a:xfrm>
              <a:off x="7763761" y="4003953"/>
              <a:ext cx="2126437" cy="62155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800" dirty="0">
                  <a:solidFill>
                    <a:srgbClr val="000000"/>
                  </a:solidFill>
                  <a:ea typeface="Arial"/>
                </a:rPr>
                <a:t>100</a:t>
              </a:r>
              <a:endParaRPr lang="en-US" sz="2800" dirty="0">
                <a:solidFill>
                  <a:srgbClr val="000000"/>
                </a:solidFill>
                <a:effectLst/>
                <a:latin typeface="Arial"/>
                <a:ea typeface="Arial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69FCDF5-B240-B647-B69D-357C1E8E9B2A}"/>
                </a:ext>
              </a:extLst>
            </p:cNvPr>
            <p:cNvSpPr txBox="1"/>
            <p:nvPr/>
          </p:nvSpPr>
          <p:spPr>
            <a:xfrm>
              <a:off x="7272953" y="3892727"/>
              <a:ext cx="35618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solidFill>
                    <a:schemeClr val="tx2"/>
                  </a:solidFill>
                </a:rPr>
                <a:t>-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98276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Content Placeholder 2">
            <a:extLst>
              <a:ext uri="{FF2B5EF4-FFF2-40B4-BE49-F238E27FC236}">
                <a16:creationId xmlns:a16="http://schemas.microsoft.com/office/drawing/2014/main" id="{3C938D27-F659-1640-B19E-DDC679C9BAB1}"/>
              </a:ext>
            </a:extLst>
          </p:cNvPr>
          <p:cNvSpPr txBox="1">
            <a:spLocks/>
          </p:cNvSpPr>
          <p:nvPr/>
        </p:nvSpPr>
        <p:spPr>
          <a:xfrm>
            <a:off x="5465109" y="4944371"/>
            <a:ext cx="6180849" cy="145781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r1, r2, r3	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r1 = r2 + r3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sub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r1, r1, 1	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r1 = r1 – 1; or r1--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	r1, r2, 234	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r1 = r2 + 234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2AA10A-AB1F-B546-9B6B-97FC5E802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537" y="-2628"/>
            <a:ext cx="10515600" cy="603658"/>
          </a:xfrm>
        </p:spPr>
        <p:txBody>
          <a:bodyPr/>
          <a:lstStyle/>
          <a:p>
            <a:r>
              <a:rPr lang="en-US" dirty="0"/>
              <a:t>add/sub/</a:t>
            </a:r>
            <a:r>
              <a:rPr lang="en-US" dirty="0" err="1"/>
              <a:t>rsub</a:t>
            </a:r>
            <a:r>
              <a:rPr lang="en-US" dirty="0"/>
              <a:t> – Add or Subtract two integers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004166-69B8-C54C-89AD-C39CD6155C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951611" y="2191049"/>
            <a:ext cx="6867630" cy="2612556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Rd, 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Rn,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constant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Rd = Rn + constant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sub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Rd, 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Rn,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constant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Rd = Rn - constant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rsub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Rd, 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Rn,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constant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Rd = constant - Rn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Rd, 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Rn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 Rm     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Rd = Rn + Rm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sub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Rd, 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Rn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 Rm     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Rd = Rn - Rm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rsub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Rd, 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Rn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 Rm     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Rd = Rm - Rn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58ECE0E8-3048-3147-9830-F1E45384EB1F}"/>
              </a:ext>
            </a:extLst>
          </p:cNvPr>
          <p:cNvSpPr/>
          <p:nvPr/>
        </p:nvSpPr>
        <p:spPr bwMode="auto">
          <a:xfrm>
            <a:off x="137698" y="5187690"/>
            <a:ext cx="5185962" cy="1045131"/>
          </a:xfrm>
          <a:prstGeom prst="roundRect">
            <a:avLst>
              <a:gd name="adj" fmla="val 5733"/>
            </a:avLst>
          </a:prstGeom>
          <a:solidFill>
            <a:schemeClr val="accent4">
              <a:lumMod val="20000"/>
              <a:lumOff val="80000"/>
            </a:schemeClr>
          </a:solidFill>
          <a:ln w="254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IN" sz="2000" dirty="0">
                <a:latin typeface="Consolas" panose="020B0609020204030204" pitchFamily="49" charset="0"/>
                <a:cs typeface="Consolas" panose="020B0609020204030204" pitchFamily="49" charset="0"/>
              </a:rPr>
              <a:t>mov   r5, 5       </a:t>
            </a:r>
            <a:r>
              <a:rPr lang="en-IN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r5 = 5</a:t>
            </a:r>
          </a:p>
          <a:p>
            <a:pPr algn="just"/>
            <a:r>
              <a:rPr lang="en-IN" sz="2000" dirty="0">
                <a:latin typeface="Consolas" panose="020B0609020204030204" pitchFamily="49" charset="0"/>
                <a:cs typeface="Consolas" panose="020B0609020204030204" pitchFamily="49" charset="0"/>
              </a:rPr>
              <a:t>mov   r7, 7       </a:t>
            </a:r>
            <a:r>
              <a:rPr lang="en-IN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r7 = 7</a:t>
            </a:r>
          </a:p>
          <a:p>
            <a:pPr algn="just"/>
            <a:r>
              <a:rPr lang="pt-BR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add</a:t>
            </a:r>
            <a:r>
              <a:rPr lang="pt-BR" sz="2000" dirty="0">
                <a:latin typeface="Consolas" panose="020B0609020204030204" pitchFamily="49" charset="0"/>
                <a:cs typeface="Consolas" panose="020B0609020204030204" pitchFamily="49" charset="0"/>
              </a:rPr>
              <a:t>   r7, r7, r5  </a:t>
            </a:r>
            <a:r>
              <a:rPr lang="pt-BR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r7 = 12 r5 = 5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886A6D9-2072-0048-B223-8F849D28FA8F}"/>
              </a:ext>
            </a:extLst>
          </p:cNvPr>
          <p:cNvGrpSpPr/>
          <p:nvPr/>
        </p:nvGrpSpPr>
        <p:grpSpPr>
          <a:xfrm>
            <a:off x="224481" y="597902"/>
            <a:ext cx="6081368" cy="1343783"/>
            <a:chOff x="464451" y="748523"/>
            <a:chExt cx="6081368" cy="1343783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55CEAD13-71C7-AA41-9B17-0E5E3E063C52}"/>
                </a:ext>
              </a:extLst>
            </p:cNvPr>
            <p:cNvGrpSpPr/>
            <p:nvPr/>
          </p:nvGrpSpPr>
          <p:grpSpPr>
            <a:xfrm>
              <a:off x="464451" y="748523"/>
              <a:ext cx="6081368" cy="1343783"/>
              <a:chOff x="209950" y="457200"/>
              <a:chExt cx="6081368" cy="1343783"/>
            </a:xfrm>
          </p:grpSpPr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5371D108-E0AA-0848-860F-3E75D9FA65DD}"/>
                  </a:ext>
                </a:extLst>
              </p:cNvPr>
              <p:cNvSpPr/>
              <p:nvPr/>
            </p:nvSpPr>
            <p:spPr>
              <a:xfrm>
                <a:off x="209950" y="457200"/>
                <a:ext cx="6081368" cy="1343783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4FD77C54-05A5-744F-B9E9-544A67D5507B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4711849" y="931210"/>
                <a:ext cx="1" cy="441121"/>
              </a:xfrm>
              <a:prstGeom prst="straightConnector1">
                <a:avLst/>
              </a:prstGeom>
              <a:noFill/>
              <a:ln w="6350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D21C892-7937-924F-9559-BD68A83B95F7}"/>
                  </a:ext>
                </a:extLst>
              </p:cNvPr>
              <p:cNvSpPr txBox="1"/>
              <p:nvPr/>
            </p:nvSpPr>
            <p:spPr>
              <a:xfrm>
                <a:off x="4017741" y="1300600"/>
                <a:ext cx="2210862" cy="36933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</a:rPr>
                  <a:t>Operand 2 constant</a:t>
                </a:r>
              </a:p>
            </p:txBody>
          </p:sp>
          <p:cxnSp>
            <p:nvCxnSpPr>
              <p:cNvPr id="44" name="Straight Arrow Connector 43">
                <a:extLst>
                  <a:ext uri="{FF2B5EF4-FFF2-40B4-BE49-F238E27FC236}">
                    <a16:creationId xmlns:a16="http://schemas.microsoft.com/office/drawing/2014/main" id="{B30B3D10-8B0D-8C41-A468-927BBDA30790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2422347" y="982957"/>
                <a:ext cx="1" cy="372879"/>
              </a:xfrm>
              <a:prstGeom prst="straightConnector1">
                <a:avLst/>
              </a:prstGeom>
              <a:noFill/>
              <a:ln w="6350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288FF6F6-4164-9A49-938D-A39E1A29C46C}"/>
                  </a:ext>
                </a:extLst>
              </p:cNvPr>
              <p:cNvSpPr txBox="1"/>
              <p:nvPr/>
            </p:nvSpPr>
            <p:spPr>
              <a:xfrm>
                <a:off x="1342217" y="1300600"/>
                <a:ext cx="1298885" cy="36933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</a:rPr>
                  <a:t>destination</a:t>
                </a: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DE5BF2C-2629-C744-8B0D-78CF7823E491}"/>
                  </a:ext>
                </a:extLst>
              </p:cNvPr>
              <p:cNvSpPr txBox="1"/>
              <p:nvPr/>
            </p:nvSpPr>
            <p:spPr>
              <a:xfrm>
                <a:off x="291036" y="572258"/>
                <a:ext cx="1863180" cy="400110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tx2"/>
                    </a:solidFill>
                  </a:rPr>
                  <a:t>add/sub/</a:t>
                </a:r>
                <a:r>
                  <a:rPr lang="en-US" sz="2000" b="1" dirty="0" err="1">
                    <a:solidFill>
                      <a:schemeClr val="tx2"/>
                    </a:solidFill>
                  </a:rPr>
                  <a:t>rsub</a:t>
                </a:r>
                <a:endParaRPr lang="en-US" sz="20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BB1A992-B4E5-E342-BDA8-AE16EC2AE411}"/>
                  </a:ext>
                </a:extLst>
              </p:cNvPr>
              <p:cNvSpPr txBox="1"/>
              <p:nvPr/>
            </p:nvSpPr>
            <p:spPr>
              <a:xfrm>
                <a:off x="2158398" y="576909"/>
                <a:ext cx="836233" cy="400110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tx2"/>
                    </a:solidFill>
                  </a:rPr>
                  <a:t>Rd</a:t>
                </a:r>
              </a:p>
            </p:txBody>
          </p:sp>
        </p:grp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68C29FCD-938B-0642-8FE2-EA468EC551AE}"/>
                </a:ext>
              </a:extLst>
            </p:cNvPr>
            <p:cNvSpPr txBox="1"/>
            <p:nvPr/>
          </p:nvSpPr>
          <p:spPr>
            <a:xfrm>
              <a:off x="4078200" y="869929"/>
              <a:ext cx="668773" cy="40011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0">
              <a:solidFill>
                <a:schemeClr val="accent6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tx2"/>
                  </a:solidFill>
                </a:rPr>
                <a:t>rot4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AF681031-AD30-C54D-AB8A-D78530964807}"/>
                </a:ext>
              </a:extLst>
            </p:cNvPr>
            <p:cNvSpPr txBox="1"/>
            <p:nvPr/>
          </p:nvSpPr>
          <p:spPr>
            <a:xfrm>
              <a:off x="4742594" y="871069"/>
              <a:ext cx="853119" cy="40011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0">
              <a:solidFill>
                <a:schemeClr val="accent6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tx2"/>
                  </a:solidFill>
                </a:rPr>
                <a:t>imm8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FDC38710-D173-7840-8FBC-EDD4F1537E3C}"/>
                </a:ext>
              </a:extLst>
            </p:cNvPr>
            <p:cNvSpPr txBox="1"/>
            <p:nvPr/>
          </p:nvSpPr>
          <p:spPr>
            <a:xfrm>
              <a:off x="3249132" y="869956"/>
              <a:ext cx="838325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Rn</a:t>
              </a:r>
            </a:p>
          </p:txBody>
        </p: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F26798A9-E40D-DF4F-AEB5-3FE580F41AF2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3661920" y="1229646"/>
              <a:ext cx="1" cy="372879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8ED82A35-85C8-DA4D-A85A-A8032624032B}"/>
                </a:ext>
              </a:extLst>
            </p:cNvPr>
            <p:cNvSpPr txBox="1"/>
            <p:nvPr/>
          </p:nvSpPr>
          <p:spPr>
            <a:xfrm>
              <a:off x="2970649" y="1597274"/>
              <a:ext cx="1251233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operand 1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2375A415-3622-F943-997A-8F5251EE2268}"/>
              </a:ext>
            </a:extLst>
          </p:cNvPr>
          <p:cNvGrpSpPr/>
          <p:nvPr/>
        </p:nvGrpSpPr>
        <p:grpSpPr>
          <a:xfrm>
            <a:off x="6426697" y="597902"/>
            <a:ext cx="5555729" cy="1343783"/>
            <a:chOff x="6773348" y="748523"/>
            <a:chExt cx="5555729" cy="1343783"/>
          </a:xfrm>
        </p:grpSpPr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587E1456-CE19-8E44-ACF0-B63B5158D0D6}"/>
                </a:ext>
              </a:extLst>
            </p:cNvPr>
            <p:cNvGrpSpPr/>
            <p:nvPr/>
          </p:nvGrpSpPr>
          <p:grpSpPr>
            <a:xfrm>
              <a:off x="6773348" y="748523"/>
              <a:ext cx="5555729" cy="1343783"/>
              <a:chOff x="209949" y="457200"/>
              <a:chExt cx="5555729" cy="1343783"/>
            </a:xfrm>
          </p:grpSpPr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CD915F3D-A940-384A-A89D-829A31AC5808}"/>
                  </a:ext>
                </a:extLst>
              </p:cNvPr>
              <p:cNvSpPr/>
              <p:nvPr/>
            </p:nvSpPr>
            <p:spPr>
              <a:xfrm>
                <a:off x="209949" y="457200"/>
                <a:ext cx="5555729" cy="1343783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5" name="Straight Arrow Connector 64">
                <a:extLst>
                  <a:ext uri="{FF2B5EF4-FFF2-40B4-BE49-F238E27FC236}">
                    <a16:creationId xmlns:a16="http://schemas.microsoft.com/office/drawing/2014/main" id="{5B1537C3-4AD2-DB4B-B388-5BB863A507F9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4322931" y="996755"/>
                <a:ext cx="1" cy="441121"/>
              </a:xfrm>
              <a:prstGeom prst="straightConnector1">
                <a:avLst/>
              </a:prstGeom>
              <a:noFill/>
              <a:ln w="6350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7F961CBE-8960-5B44-ACB5-9462B10CC03B}"/>
                  </a:ext>
                </a:extLst>
              </p:cNvPr>
              <p:cNvSpPr txBox="1"/>
              <p:nvPr/>
            </p:nvSpPr>
            <p:spPr>
              <a:xfrm>
                <a:off x="4144702" y="1361818"/>
                <a:ext cx="1274708" cy="36933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</a:rPr>
                  <a:t>Operand 2</a:t>
                </a:r>
              </a:p>
            </p:txBody>
          </p:sp>
          <p:cxnSp>
            <p:nvCxnSpPr>
              <p:cNvPr id="67" name="Straight Arrow Connector 66">
                <a:extLst>
                  <a:ext uri="{FF2B5EF4-FFF2-40B4-BE49-F238E27FC236}">
                    <a16:creationId xmlns:a16="http://schemas.microsoft.com/office/drawing/2014/main" id="{657EA164-2CEB-B847-B347-7CE556623136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2448326" y="1044019"/>
                <a:ext cx="1" cy="372879"/>
              </a:xfrm>
              <a:prstGeom prst="straightConnector1">
                <a:avLst/>
              </a:prstGeom>
              <a:noFill/>
              <a:ln w="6350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F0C85C6A-7348-3B4F-BCCE-3CBC799DDF3B}"/>
                  </a:ext>
                </a:extLst>
              </p:cNvPr>
              <p:cNvSpPr txBox="1"/>
              <p:nvPr/>
            </p:nvSpPr>
            <p:spPr>
              <a:xfrm>
                <a:off x="1400975" y="1366146"/>
                <a:ext cx="1332001" cy="36933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</a:rPr>
                  <a:t>destination</a:t>
                </a:r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A281571F-F8F0-6E47-A4C7-F02C9176B2C1}"/>
                  </a:ext>
                </a:extLst>
              </p:cNvPr>
              <p:cNvSpPr txBox="1"/>
              <p:nvPr/>
            </p:nvSpPr>
            <p:spPr>
              <a:xfrm>
                <a:off x="379439" y="636559"/>
                <a:ext cx="1805351" cy="400110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tx2"/>
                    </a:solidFill>
                  </a:rPr>
                  <a:t>add/sub/</a:t>
                </a:r>
                <a:r>
                  <a:rPr lang="en-US" sz="2000" b="1" dirty="0" err="1">
                    <a:solidFill>
                      <a:schemeClr val="tx2"/>
                    </a:solidFill>
                  </a:rPr>
                  <a:t>rsub</a:t>
                </a:r>
                <a:endParaRPr lang="en-US" sz="20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771EE205-B4DF-974F-9A33-AC5140B67A7F}"/>
                  </a:ext>
                </a:extLst>
              </p:cNvPr>
              <p:cNvSpPr txBox="1"/>
              <p:nvPr/>
            </p:nvSpPr>
            <p:spPr>
              <a:xfrm>
                <a:off x="2184377" y="637971"/>
                <a:ext cx="836233" cy="400110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tx2"/>
                    </a:solidFill>
                  </a:rPr>
                  <a:t>Rd</a:t>
                </a:r>
              </a:p>
            </p:txBody>
          </p:sp>
        </p:grp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405E515E-D899-B54A-8D61-4735C4F44E08}"/>
                </a:ext>
              </a:extLst>
            </p:cNvPr>
            <p:cNvSpPr txBox="1"/>
            <p:nvPr/>
          </p:nvSpPr>
          <p:spPr>
            <a:xfrm>
              <a:off x="9584009" y="931018"/>
              <a:ext cx="838325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Rn</a:t>
              </a:r>
            </a:p>
          </p:txBody>
        </p: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15FE4A25-6005-DA48-A8D5-9E29D5B21A5A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0007417" y="1316548"/>
              <a:ext cx="1" cy="372879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BE305E5F-DCFF-5B4A-A468-FA0B8D0F85E9}"/>
                </a:ext>
              </a:extLst>
            </p:cNvPr>
            <p:cNvSpPr txBox="1"/>
            <p:nvPr/>
          </p:nvSpPr>
          <p:spPr>
            <a:xfrm>
              <a:off x="9397096" y="1662411"/>
              <a:ext cx="1251233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operand 1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07C04821-8F93-574E-B53E-475A9DD5091E}"/>
                </a:ext>
              </a:extLst>
            </p:cNvPr>
            <p:cNvSpPr txBox="1"/>
            <p:nvPr/>
          </p:nvSpPr>
          <p:spPr>
            <a:xfrm>
              <a:off x="10426516" y="940078"/>
              <a:ext cx="834347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Rm</a:t>
              </a: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FE448C78-1D13-D842-A09C-00D7A2EB2C0D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785810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 animBg="1"/>
      <p:bldP spid="3" grpId="0" uiExpand="1" build="p" animBg="1"/>
      <p:bldP spid="30" grpId="0" animBg="1"/>
      <p:bldP spid="3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85B3F6-9EED-2247-B534-40D364C98A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782" y="-25998"/>
            <a:ext cx="10515600" cy="715294"/>
          </a:xfrm>
        </p:spPr>
        <p:txBody>
          <a:bodyPr/>
          <a:lstStyle/>
          <a:p>
            <a:r>
              <a:rPr lang="en-US" dirty="0"/>
              <a:t>Writing a Sequence of Add &amp; Subtract Instructions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06D1DA-05BA-B049-A6A9-81AAF8DE0987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733367" y="795347"/>
            <a:ext cx="5256696" cy="3814245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000" dirty="0"/>
              <a:t>You need to perform the following sequence of integer adds/subtracts</a:t>
            </a:r>
          </a:p>
          <a:p>
            <a:pPr marL="0" indent="0">
              <a:buNone/>
            </a:pPr>
            <a:r>
              <a:rPr lang="en-US" sz="2000" b="1" dirty="0">
                <a:latin typeface="Courier New" charset="0"/>
                <a:ea typeface="宋体" charset="0"/>
                <a:cs typeface="宋体" charset="0"/>
              </a:rPr>
              <a:t>	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a = b + c + d - e;</a:t>
            </a:r>
          </a:p>
          <a:p>
            <a:r>
              <a:rPr lang="en-US" sz="2000" dirty="0">
                <a:ea typeface="宋体" charset="0"/>
                <a:cs typeface="宋体" charset="0"/>
              </a:rPr>
              <a:t>Since ARM uses a </a:t>
            </a:r>
            <a:r>
              <a:rPr lang="en-US" sz="2000" dirty="0">
                <a:solidFill>
                  <a:srgbClr val="2C895B"/>
                </a:solidFill>
                <a:ea typeface="宋体" charset="0"/>
                <a:cs typeface="宋体" charset="0"/>
              </a:rPr>
              <a:t>three-operand instruction</a:t>
            </a:r>
            <a:r>
              <a:rPr lang="en-US" sz="2000" dirty="0">
                <a:ea typeface="宋体" charset="0"/>
                <a:cs typeface="宋体" charset="0"/>
              </a:rPr>
              <a:t> set, </a:t>
            </a:r>
            <a:r>
              <a:rPr lang="en-US" sz="2000" dirty="0">
                <a:solidFill>
                  <a:srgbClr val="0070C0"/>
                </a:solidFill>
                <a:ea typeface="宋体" charset="0"/>
                <a:cs typeface="宋体" charset="0"/>
              </a:rPr>
              <a:t>you can only operate on </a:t>
            </a:r>
            <a:r>
              <a:rPr lang="en-US" sz="2000" dirty="0">
                <a:solidFill>
                  <a:srgbClr val="C00000"/>
                </a:solidFill>
                <a:ea typeface="宋体" charset="0"/>
                <a:cs typeface="宋体" charset="0"/>
              </a:rPr>
              <a:t>two operands </a:t>
            </a:r>
            <a:r>
              <a:rPr lang="en-US" sz="2000" dirty="0">
                <a:solidFill>
                  <a:srgbClr val="0070C0"/>
                </a:solidFill>
                <a:ea typeface="宋体" charset="0"/>
                <a:cs typeface="宋体" charset="0"/>
              </a:rPr>
              <a:t>at a time</a:t>
            </a:r>
          </a:p>
          <a:p>
            <a:r>
              <a:rPr lang="en-US" sz="2000" dirty="0">
                <a:ea typeface="宋体" charset="0"/>
                <a:cs typeface="宋体" charset="0"/>
              </a:rPr>
              <a:t>So, you need to use </a:t>
            </a:r>
            <a:r>
              <a:rPr lang="en-US" sz="2000" dirty="0">
                <a:solidFill>
                  <a:srgbClr val="0070C0"/>
                </a:solidFill>
                <a:ea typeface="宋体" charset="0"/>
                <a:cs typeface="宋体" charset="0"/>
              </a:rPr>
              <a:t>one register as an </a:t>
            </a:r>
            <a:r>
              <a:rPr lang="en-US" sz="2000" b="1" dirty="0">
                <a:solidFill>
                  <a:srgbClr val="0070C0"/>
                </a:solidFill>
                <a:ea typeface="宋体" charset="0"/>
                <a:cs typeface="宋体" charset="0"/>
              </a:rPr>
              <a:t>accumulator</a:t>
            </a:r>
            <a:r>
              <a:rPr lang="en-US" sz="2000" dirty="0">
                <a:ea typeface="宋体" charset="0"/>
                <a:cs typeface="宋体" charset="0"/>
              </a:rPr>
              <a:t> and create </a:t>
            </a:r>
            <a:r>
              <a:rPr lang="en-US" sz="2000" b="1" dirty="0">
                <a:solidFill>
                  <a:srgbClr val="0070C0"/>
                </a:solidFill>
                <a:ea typeface="宋体" charset="0"/>
                <a:cs typeface="宋体" charset="0"/>
              </a:rPr>
              <a:t>a sequence of add instructions</a:t>
            </a:r>
            <a:r>
              <a:rPr lang="en-US" sz="2000" dirty="0">
                <a:ea typeface="宋体" charset="0"/>
                <a:cs typeface="宋体" charset="0"/>
              </a:rPr>
              <a:t> to build up the solution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8539482-2110-BF4D-9345-114C7A89C49C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569182" y="689296"/>
            <a:ext cx="4521200" cy="2578653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a  = b  + c  + d  - e;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r0 = r1 + r2 + r3 – r4;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r0 = ((r1 + r2) + r3) – r4;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r0 = r1 + r2;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r0 = r0 + r3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r0 = r0 – r4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74F7DA-BC11-314B-9FF1-8F73D31952AA}"/>
              </a:ext>
            </a:extLst>
          </p:cNvPr>
          <p:cNvSpPr txBox="1"/>
          <p:nvPr/>
        </p:nvSpPr>
        <p:spPr>
          <a:xfrm>
            <a:off x="1613957" y="4715643"/>
            <a:ext cx="3078956" cy="193899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4925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  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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a</a:t>
            </a:r>
          </a:p>
          <a:p>
            <a:pPr algn="ctr"/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 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  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</a:p>
          <a:p>
            <a:pPr algn="ctr"/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  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 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</a:t>
            </a:r>
          </a:p>
          <a:p>
            <a:pPr algn="ctr"/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r3  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  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</a:t>
            </a:r>
          </a:p>
          <a:p>
            <a:pPr algn="ctr"/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r4  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 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e</a:t>
            </a:r>
          </a:p>
        </p:txBody>
      </p:sp>
      <p:sp>
        <p:nvSpPr>
          <p:cNvPr id="25" name="Content Placeholder 4">
            <a:extLst>
              <a:ext uri="{FF2B5EF4-FFF2-40B4-BE49-F238E27FC236}">
                <a16:creationId xmlns:a16="http://schemas.microsoft.com/office/drawing/2014/main" id="{75579D43-FB7D-D640-9EAF-726F00A8149F}"/>
              </a:ext>
            </a:extLst>
          </p:cNvPr>
          <p:cNvSpPr txBox="1">
            <a:spLocks/>
          </p:cNvSpPr>
          <p:nvPr/>
        </p:nvSpPr>
        <p:spPr>
          <a:xfrm>
            <a:off x="7281091" y="4867013"/>
            <a:ext cx="3021858" cy="91801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a = (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b</a:t>
            </a:r>
            <a:r>
              <a:rPr lang="en-US" sz="2000" dirty="0"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 +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c</a:t>
            </a:r>
            <a:r>
              <a:rPr lang="en-US" sz="2000" dirty="0"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) – 5;</a:t>
            </a:r>
            <a:endParaRPr lang="en-US" sz="1200" dirty="0">
              <a:latin typeface="Consolas" panose="020B0609020204030204" pitchFamily="49" charset="0"/>
              <a:ea typeface="宋体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r0 = (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r1</a:t>
            </a:r>
            <a:r>
              <a:rPr lang="en-US" sz="2000" dirty="0"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 +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r2</a:t>
            </a:r>
            <a:r>
              <a:rPr lang="en-US" sz="2000" dirty="0"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) – 5;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7DCF37-A5D0-DD42-8D80-5037AC1024B2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7B4D9DE9-1E96-8508-EFDB-91A7C80CDBA6}"/>
              </a:ext>
            </a:extLst>
          </p:cNvPr>
          <p:cNvSpPr txBox="1">
            <a:spLocks/>
          </p:cNvSpPr>
          <p:nvPr/>
        </p:nvSpPr>
        <p:spPr>
          <a:xfrm>
            <a:off x="6569182" y="3314803"/>
            <a:ext cx="4521200" cy="125090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add</a:t>
            </a:r>
            <a:r>
              <a:rPr lang="en-US" sz="2000" dirty="0"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 	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r0, </a:t>
            </a:r>
            <a:r>
              <a:rPr lang="en-US" sz="2000" dirty="0"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r1, r2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add</a:t>
            </a:r>
            <a:r>
              <a:rPr lang="en-US" sz="2000" dirty="0"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 	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r0, r0</a:t>
            </a:r>
            <a:r>
              <a:rPr lang="en-US" sz="2000" dirty="0"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, r3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sub</a:t>
            </a:r>
            <a:r>
              <a:rPr lang="en-US" sz="2000" dirty="0"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 	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r0, r0</a:t>
            </a:r>
            <a:r>
              <a:rPr lang="en-US" sz="2000" dirty="0"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, r4</a:t>
            </a: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8000528F-62B3-12D8-1837-110A1AE065E6}"/>
              </a:ext>
            </a:extLst>
          </p:cNvPr>
          <p:cNvSpPr txBox="1">
            <a:spLocks/>
          </p:cNvSpPr>
          <p:nvPr/>
        </p:nvSpPr>
        <p:spPr>
          <a:xfrm>
            <a:off x="7270931" y="5884797"/>
            <a:ext cx="3078956" cy="80864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add</a:t>
            </a:r>
            <a:r>
              <a:rPr lang="en-US" sz="2000" dirty="0"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 	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r0, </a:t>
            </a:r>
            <a:r>
              <a:rPr lang="en-US" sz="2000" dirty="0"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r1, r2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sub</a:t>
            </a:r>
            <a:r>
              <a:rPr lang="en-US" sz="2000" dirty="0"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 	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r0, r0</a:t>
            </a:r>
            <a:r>
              <a:rPr lang="en-US" sz="2000" dirty="0"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, 5</a:t>
            </a: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2083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animBg="1"/>
      <p:bldP spid="5" grpId="0" build="p" animBg="1"/>
      <p:bldP spid="9" grpId="0" animBg="1"/>
      <p:bldP spid="25" grpId="0" animBg="1"/>
      <p:bldP spid="7" grpId="0"/>
      <p:bldP spid="8" grpId="0" uiExpand="1" build="p" animBg="1"/>
      <p:bldP spid="10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ABA0A28-961C-4251-3AC2-9A3F68290A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7" y="79997"/>
            <a:ext cx="10515600" cy="490158"/>
          </a:xfrm>
        </p:spPr>
        <p:txBody>
          <a:bodyPr/>
          <a:lstStyle/>
          <a:p>
            <a:r>
              <a:rPr lang="en-US" dirty="0"/>
              <a:t>R (register) Type Data Processing: Machine Code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7D32D5-477D-AB5B-09F3-9C9F0212D26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20009" y="2086930"/>
            <a:ext cx="10771991" cy="1197536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12CD6E3C-ADB9-34E7-F690-59E75D0C2639}"/>
              </a:ext>
            </a:extLst>
          </p:cNvPr>
          <p:cNvGrpSpPr/>
          <p:nvPr/>
        </p:nvGrpSpPr>
        <p:grpSpPr>
          <a:xfrm>
            <a:off x="5410986" y="3171046"/>
            <a:ext cx="6294117" cy="3550346"/>
            <a:chOff x="5410986" y="3171046"/>
            <a:chExt cx="6294117" cy="3550346"/>
          </a:xfrm>
        </p:grpSpPr>
        <p:sp>
          <p:nvSpPr>
            <p:cNvPr id="7" name="Bent-Up Arrow 6">
              <a:extLst>
                <a:ext uri="{FF2B5EF4-FFF2-40B4-BE49-F238E27FC236}">
                  <a16:creationId xmlns:a16="http://schemas.microsoft.com/office/drawing/2014/main" id="{E176C2B7-8215-11FF-650E-3ECCBFA3428C}"/>
                </a:ext>
              </a:extLst>
            </p:cNvPr>
            <p:cNvSpPr/>
            <p:nvPr/>
          </p:nvSpPr>
          <p:spPr>
            <a:xfrm rot="5400000">
              <a:off x="5756235" y="2825797"/>
              <a:ext cx="1197536" cy="1888034"/>
            </a:xfrm>
            <a:prstGeom prst="bentUpArrow">
              <a:avLst>
                <a:gd name="adj1" fmla="val 10627"/>
                <a:gd name="adj2" fmla="val 15568"/>
                <a:gd name="adj3" fmla="val 25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FAD3600-F965-B1EA-8831-BDB274FC9F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395839" y="3292392"/>
              <a:ext cx="4309264" cy="3429000"/>
            </a:xfrm>
            <a:prstGeom prst="rect">
              <a:avLst/>
            </a:prstGeom>
          </p:spPr>
        </p:pic>
      </p:grp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60F2033-EFE4-512D-C8A5-3E4014F3CEF7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988383" y="611005"/>
            <a:ext cx="10023794" cy="1517604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/>
              <a:t>Instructions that </a:t>
            </a:r>
            <a:r>
              <a:rPr lang="en-US" dirty="0">
                <a:solidFill>
                  <a:srgbClr val="2C895B"/>
                </a:solidFill>
              </a:rPr>
              <a:t>process data using three-register arguments</a:t>
            </a:r>
          </a:p>
          <a:p>
            <a:r>
              <a:rPr lang="en-US" sz="2200" dirty="0"/>
              <a:t>The general instruction format is (not all fields will be in every instruction)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2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opcode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Rd (</a:t>
            </a: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destination)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, Rn (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operand 1), Rm (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operand 2)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2C02C3E-6D9D-CB8F-ABFF-0DC9A4C9C5DA}"/>
              </a:ext>
            </a:extLst>
          </p:cNvPr>
          <p:cNvGrpSpPr/>
          <p:nvPr/>
        </p:nvGrpSpPr>
        <p:grpSpPr>
          <a:xfrm>
            <a:off x="333487" y="3851737"/>
            <a:ext cx="6191349" cy="2718249"/>
            <a:chOff x="333487" y="3851737"/>
            <a:chExt cx="6191349" cy="2718249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D5CC2CC-5DFF-0C2D-E0A4-1C8030C9CC4B}"/>
                </a:ext>
              </a:extLst>
            </p:cNvPr>
            <p:cNvSpPr txBox="1"/>
            <p:nvPr/>
          </p:nvSpPr>
          <p:spPr>
            <a:xfrm>
              <a:off x="1692199" y="3851737"/>
              <a:ext cx="2611115" cy="46166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add </a:t>
              </a:r>
              <a:r>
                <a:rPr lang="en-US" sz="24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r0</a:t>
              </a:r>
              <a:r>
                <a:rPr lang="en-US" sz="24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 sz="24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  <a:r>
                <a:rPr lang="en-US" sz="24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 sz="24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r3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CB9D09A-DD15-E1F1-C1E2-73DA2FACF860}"/>
                </a:ext>
              </a:extLst>
            </p:cNvPr>
            <p:cNvSpPr txBox="1"/>
            <p:nvPr/>
          </p:nvSpPr>
          <p:spPr>
            <a:xfrm>
              <a:off x="333487" y="5039962"/>
              <a:ext cx="6191349" cy="46166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lvl="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2400" dirty="0">
                  <a:latin typeface="ArialMT"/>
                </a:rPr>
                <a:t>1110 000</a:t>
              </a:r>
              <a:r>
                <a:rPr lang="en-US" altLang="en-US" sz="2400" b="1" dirty="0">
                  <a:solidFill>
                    <a:srgbClr val="664CA5"/>
                  </a:solidFill>
                  <a:latin typeface="Arial" panose="020B0604020202020204" pitchFamily="34" charset="0"/>
                </a:rPr>
                <a:t>0 100</a:t>
              </a:r>
              <a:r>
                <a:rPr lang="en-US" altLang="en-US" sz="2400" dirty="0">
                  <a:latin typeface="ArialMT"/>
                </a:rPr>
                <a:t>0 </a:t>
              </a:r>
              <a:r>
                <a:rPr lang="en-US" altLang="en-US" sz="2400" b="1" dirty="0">
                  <a:solidFill>
                    <a:srgbClr val="35751C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0001 </a:t>
              </a:r>
              <a:r>
                <a:rPr lang="en-US" altLang="en-US" sz="2400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0000 </a:t>
              </a:r>
              <a:r>
                <a:rPr lang="en-US" altLang="en-US" sz="2400" dirty="0">
                  <a:latin typeface="ArialMT"/>
                </a:rPr>
                <a:t>0000 0000 </a:t>
              </a:r>
              <a:r>
                <a:rPr lang="en-US" altLang="en-US" sz="2400" b="1" dirty="0">
                  <a:solidFill>
                    <a:srgbClr val="0F54CC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0011 </a:t>
              </a:r>
              <a:endParaRPr lang="en-US" altLang="en-US" sz="3600" dirty="0">
                <a:latin typeface="Arial" panose="020B0604020202020204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41EABDF-D748-493A-00C6-73A0D1F39072}"/>
                </a:ext>
              </a:extLst>
            </p:cNvPr>
            <p:cNvSpPr txBox="1"/>
            <p:nvPr/>
          </p:nvSpPr>
          <p:spPr>
            <a:xfrm>
              <a:off x="2183803" y="6108321"/>
              <a:ext cx="1979407" cy="46166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0xe0</a:t>
              </a:r>
              <a:r>
                <a:rPr lang="en-US" sz="2400" dirty="0">
                  <a:solidFill>
                    <a:srgbClr val="7030A0"/>
                  </a:solidFill>
                </a:rPr>
                <a:t>8</a:t>
              </a:r>
              <a:r>
                <a:rPr lang="en-US" sz="2400" dirty="0">
                  <a:solidFill>
                    <a:srgbClr val="2C895B"/>
                  </a:solidFill>
                </a:rPr>
                <a:t>1</a:t>
              </a:r>
              <a:r>
                <a:rPr lang="en-US" sz="2400" dirty="0">
                  <a:solidFill>
                    <a:srgbClr val="FF0000"/>
                  </a:solidFill>
                </a:rPr>
                <a:t>0</a:t>
              </a:r>
              <a:r>
                <a:rPr lang="en-US" sz="2400" dirty="0"/>
                <a:t>00</a:t>
              </a:r>
              <a:r>
                <a:rPr lang="en-US" sz="2400" dirty="0">
                  <a:solidFill>
                    <a:srgbClr val="0070C0"/>
                  </a:solidFill>
                </a:rPr>
                <a:t>3</a:t>
              </a:r>
              <a:r>
                <a:rPr lang="en-US" sz="2400" dirty="0"/>
                <a:t> </a:t>
              </a:r>
              <a:endParaRPr lang="en-US" sz="3200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064E40E-87BE-7FF0-46BA-A8B9288EC054}"/>
                </a:ext>
              </a:extLst>
            </p:cNvPr>
            <p:cNvSpPr txBox="1"/>
            <p:nvPr/>
          </p:nvSpPr>
          <p:spPr>
            <a:xfrm>
              <a:off x="1992423" y="4420835"/>
              <a:ext cx="217078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tx2"/>
                  </a:solidFill>
                </a:rPr>
                <a:t>is encoded as 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76040EF-7C40-5B99-031C-A00532CDA197}"/>
                </a:ext>
              </a:extLst>
            </p:cNvPr>
            <p:cNvSpPr txBox="1"/>
            <p:nvPr/>
          </p:nvSpPr>
          <p:spPr>
            <a:xfrm>
              <a:off x="2516113" y="5558463"/>
              <a:ext cx="13147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tx2"/>
                  </a:solidFill>
                </a:rPr>
                <a:t>in hex is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149EB96F-1485-EF98-CC4E-EDAF3FBE47E4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1" name="Up Arrow 10">
            <a:extLst>
              <a:ext uri="{FF2B5EF4-FFF2-40B4-BE49-F238E27FC236}">
                <a16:creationId xmlns:a16="http://schemas.microsoft.com/office/drawing/2014/main" id="{DAD3480E-8E26-4F0A-6B2A-60745062EF8C}"/>
              </a:ext>
            </a:extLst>
          </p:cNvPr>
          <p:cNvSpPr/>
          <p:nvPr/>
        </p:nvSpPr>
        <p:spPr>
          <a:xfrm>
            <a:off x="4412512" y="3022424"/>
            <a:ext cx="202018" cy="38808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92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14" grpId="0"/>
      <p:bldP spid="11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ABA0A28-961C-4251-3AC2-9A3F68290A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7" y="79997"/>
            <a:ext cx="10515600" cy="490158"/>
          </a:xfrm>
        </p:spPr>
        <p:txBody>
          <a:bodyPr/>
          <a:lstStyle/>
          <a:p>
            <a:r>
              <a:rPr lang="en-US" dirty="0"/>
              <a:t>I (immediate) Type Data Processing: Machine Code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4AB9F58-77F2-493A-7217-90FEB135C31A}"/>
              </a:ext>
            </a:extLst>
          </p:cNvPr>
          <p:cNvGrpSpPr/>
          <p:nvPr/>
        </p:nvGrpSpPr>
        <p:grpSpPr>
          <a:xfrm>
            <a:off x="333487" y="3916280"/>
            <a:ext cx="6191349" cy="2718249"/>
            <a:chOff x="333487" y="3916280"/>
            <a:chExt cx="6191349" cy="2718249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D5CC2CC-5DFF-0C2D-E0A4-1C8030C9CC4B}"/>
                </a:ext>
              </a:extLst>
            </p:cNvPr>
            <p:cNvSpPr txBox="1"/>
            <p:nvPr/>
          </p:nvSpPr>
          <p:spPr>
            <a:xfrm>
              <a:off x="1692199" y="3916280"/>
              <a:ext cx="2611115" cy="46166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add </a:t>
              </a:r>
              <a:r>
                <a:rPr lang="en-US" sz="24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r0</a:t>
              </a:r>
              <a:r>
                <a:rPr lang="en-US" sz="24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 sz="24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  <a:r>
                <a:rPr lang="en-US" sz="24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 sz="24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49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CB9D09A-DD15-E1F1-C1E2-73DA2FACF860}"/>
                </a:ext>
              </a:extLst>
            </p:cNvPr>
            <p:cNvSpPr txBox="1"/>
            <p:nvPr/>
          </p:nvSpPr>
          <p:spPr>
            <a:xfrm>
              <a:off x="333487" y="5104505"/>
              <a:ext cx="6191349" cy="46166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lvl="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2400" dirty="0">
                  <a:latin typeface="ArialMT"/>
                </a:rPr>
                <a:t>1110 000</a:t>
              </a:r>
              <a:r>
                <a:rPr lang="en-US" altLang="en-US" sz="2400" b="1" dirty="0">
                  <a:solidFill>
                    <a:srgbClr val="664CA5"/>
                  </a:solidFill>
                  <a:latin typeface="Arial" panose="020B0604020202020204" pitchFamily="34" charset="0"/>
                </a:rPr>
                <a:t>0 100</a:t>
              </a:r>
              <a:r>
                <a:rPr lang="en-US" altLang="en-US" sz="2400" dirty="0">
                  <a:latin typeface="ArialMT"/>
                </a:rPr>
                <a:t>0 </a:t>
              </a:r>
              <a:r>
                <a:rPr lang="en-US" altLang="en-US" sz="2400" b="1" dirty="0">
                  <a:solidFill>
                    <a:srgbClr val="35751C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0001 </a:t>
              </a:r>
              <a:r>
                <a:rPr lang="en-US" altLang="en-US" sz="2400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0000 </a:t>
              </a:r>
              <a:r>
                <a:rPr lang="en-US" altLang="en-US" sz="2400" dirty="0">
                  <a:latin typeface="ArialMT"/>
                </a:rPr>
                <a:t>0000 </a:t>
              </a:r>
              <a:r>
                <a:rPr lang="en-US" altLang="en-US" sz="2400" b="1" dirty="0">
                  <a:solidFill>
                    <a:srgbClr val="0070C0"/>
                  </a:solidFill>
                  <a:latin typeface="ArialMT"/>
                </a:rPr>
                <a:t>0011 </a:t>
              </a:r>
              <a:r>
                <a:rPr lang="en-US" altLang="en-US" sz="2400" b="1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0001 </a:t>
              </a:r>
              <a:endParaRPr lang="en-US" altLang="en-US" sz="3600" dirty="0">
                <a:solidFill>
                  <a:srgbClr val="0070C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41EABDF-D748-493A-00C6-73A0D1F39072}"/>
                </a:ext>
              </a:extLst>
            </p:cNvPr>
            <p:cNvSpPr txBox="1"/>
            <p:nvPr/>
          </p:nvSpPr>
          <p:spPr>
            <a:xfrm>
              <a:off x="2183803" y="6172864"/>
              <a:ext cx="1979407" cy="46166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0xe0</a:t>
              </a:r>
              <a:r>
                <a:rPr lang="en-US" sz="2400" dirty="0">
                  <a:solidFill>
                    <a:srgbClr val="7030A0"/>
                  </a:solidFill>
                </a:rPr>
                <a:t>8</a:t>
              </a:r>
              <a:r>
                <a:rPr lang="en-US" sz="2400" dirty="0">
                  <a:solidFill>
                    <a:srgbClr val="2C895B"/>
                  </a:solidFill>
                </a:rPr>
                <a:t>1</a:t>
              </a:r>
              <a:r>
                <a:rPr lang="en-US" sz="2400" dirty="0">
                  <a:solidFill>
                    <a:srgbClr val="FF0000"/>
                  </a:solidFill>
                </a:rPr>
                <a:t>0</a:t>
              </a:r>
              <a:r>
                <a:rPr lang="en-US" sz="2400" dirty="0"/>
                <a:t>0</a:t>
              </a:r>
              <a:r>
                <a:rPr lang="en-US" sz="2400" dirty="0">
                  <a:solidFill>
                    <a:srgbClr val="0070C0"/>
                  </a:solidFill>
                </a:rPr>
                <a:t>31</a:t>
              </a:r>
              <a:r>
                <a:rPr lang="en-US" sz="2400" dirty="0"/>
                <a:t> </a:t>
              </a:r>
              <a:endParaRPr lang="en-US" sz="3200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064E40E-87BE-7FF0-46BA-A8B9288EC054}"/>
                </a:ext>
              </a:extLst>
            </p:cNvPr>
            <p:cNvSpPr txBox="1"/>
            <p:nvPr/>
          </p:nvSpPr>
          <p:spPr>
            <a:xfrm>
              <a:off x="1992423" y="4485378"/>
              <a:ext cx="217078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tx2"/>
                  </a:solidFill>
                </a:rPr>
                <a:t>is encoded as 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76040EF-7C40-5B99-031C-A00532CDA197}"/>
                </a:ext>
              </a:extLst>
            </p:cNvPr>
            <p:cNvSpPr txBox="1"/>
            <p:nvPr/>
          </p:nvSpPr>
          <p:spPr>
            <a:xfrm>
              <a:off x="2516113" y="5623006"/>
              <a:ext cx="13147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tx2"/>
                  </a:solidFill>
                </a:rPr>
                <a:t>in hex is</a:t>
              </a: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16B8B891-894F-DF0B-FCDB-22CE13D506C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99455" y="2179416"/>
            <a:ext cx="10632141" cy="1056173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60F2033-EFE4-512D-C8A5-3E4014F3CEF7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88977" y="583081"/>
            <a:ext cx="10414045" cy="1517604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/>
              <a:t>Instructions that process data </a:t>
            </a:r>
            <a:r>
              <a:rPr lang="en-US" dirty="0">
                <a:solidFill>
                  <a:srgbClr val="2C895B"/>
                </a:solidFill>
              </a:rPr>
              <a:t>using two registers and a constant (in the instruction)</a:t>
            </a:r>
          </a:p>
          <a:p>
            <a:r>
              <a:rPr lang="en-US" sz="2200" dirty="0"/>
              <a:t>The general instruction format is (not all fields will be in every instruction)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2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opcode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Rd (</a:t>
            </a: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destination)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, Rn (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operand 1), constant</a:t>
            </a:r>
            <a:endParaRPr lang="en-US" sz="22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B66ACB2-B087-151D-3B84-73E06683CBE2}"/>
              </a:ext>
            </a:extLst>
          </p:cNvPr>
          <p:cNvGrpSpPr/>
          <p:nvPr/>
        </p:nvGrpSpPr>
        <p:grpSpPr>
          <a:xfrm>
            <a:off x="5320069" y="3180409"/>
            <a:ext cx="4931279" cy="3454120"/>
            <a:chOff x="5320069" y="3180409"/>
            <a:chExt cx="4931279" cy="345412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FAD3600-F965-B1EA-8831-BDB274FC9F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554454" y="3692809"/>
              <a:ext cx="3696894" cy="2941720"/>
            </a:xfrm>
            <a:prstGeom prst="rect">
              <a:avLst/>
            </a:prstGeom>
          </p:spPr>
        </p:pic>
        <p:sp>
          <p:nvSpPr>
            <p:cNvPr id="7" name="Bent-Up Arrow 6">
              <a:extLst>
                <a:ext uri="{FF2B5EF4-FFF2-40B4-BE49-F238E27FC236}">
                  <a16:creationId xmlns:a16="http://schemas.microsoft.com/office/drawing/2014/main" id="{E176C2B7-8215-11FF-650E-3ECCBFA3428C}"/>
                </a:ext>
              </a:extLst>
            </p:cNvPr>
            <p:cNvSpPr/>
            <p:nvPr/>
          </p:nvSpPr>
          <p:spPr>
            <a:xfrm rot="5400000">
              <a:off x="5265414" y="3235064"/>
              <a:ext cx="1197536" cy="1088226"/>
            </a:xfrm>
            <a:prstGeom prst="bentUpArrow">
              <a:avLst>
                <a:gd name="adj1" fmla="val 10627"/>
                <a:gd name="adj2" fmla="val 15568"/>
                <a:gd name="adj3" fmla="val 25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A40A36FC-6CC9-935C-5020-2DD3E0F30EE8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7" name="Up Arrow 16">
            <a:extLst>
              <a:ext uri="{FF2B5EF4-FFF2-40B4-BE49-F238E27FC236}">
                <a16:creationId xmlns:a16="http://schemas.microsoft.com/office/drawing/2014/main" id="{F37822D3-E24A-7A1A-059C-8660811F695A}"/>
              </a:ext>
            </a:extLst>
          </p:cNvPr>
          <p:cNvSpPr/>
          <p:nvPr/>
        </p:nvSpPr>
        <p:spPr>
          <a:xfrm>
            <a:off x="4303314" y="3044203"/>
            <a:ext cx="202018" cy="38808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223BE07-67D2-5B47-3C2C-338CFFEA3542}"/>
              </a:ext>
            </a:extLst>
          </p:cNvPr>
          <p:cNvSpPr txBox="1"/>
          <p:nvPr/>
        </p:nvSpPr>
        <p:spPr>
          <a:xfrm>
            <a:off x="1408147" y="2651485"/>
            <a:ext cx="284052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2"/>
                </a:solidFill>
              </a:rPr>
              <a:t>I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4537812-4533-2147-E47E-8F0AE35D00DA}"/>
              </a:ext>
            </a:extLst>
          </p:cNvPr>
          <p:cNvGrpSpPr/>
          <p:nvPr/>
        </p:nvGrpSpPr>
        <p:grpSpPr>
          <a:xfrm>
            <a:off x="9021013" y="3174705"/>
            <a:ext cx="2798734" cy="912433"/>
            <a:chOff x="9021013" y="3174705"/>
            <a:chExt cx="2798734" cy="912433"/>
          </a:xfrm>
        </p:grpSpPr>
        <p:sp>
          <p:nvSpPr>
            <p:cNvPr id="14" name="Left Brace 13">
              <a:extLst>
                <a:ext uri="{FF2B5EF4-FFF2-40B4-BE49-F238E27FC236}">
                  <a16:creationId xmlns:a16="http://schemas.microsoft.com/office/drawing/2014/main" id="{A8031271-3D3E-C5DA-81A7-B13D1CF09E6D}"/>
                </a:ext>
              </a:extLst>
            </p:cNvPr>
            <p:cNvSpPr/>
            <p:nvPr/>
          </p:nvSpPr>
          <p:spPr>
            <a:xfrm rot="16200000">
              <a:off x="10240498" y="1955220"/>
              <a:ext cx="359764" cy="2798734"/>
            </a:xfrm>
            <a:prstGeom prst="leftBrac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5650399-AF77-5302-36A2-11B4A5A33C15}"/>
                </a:ext>
              </a:extLst>
            </p:cNvPr>
            <p:cNvSpPr txBox="1"/>
            <p:nvPr/>
          </p:nvSpPr>
          <p:spPr>
            <a:xfrm>
              <a:off x="9567494" y="3440807"/>
              <a:ext cx="186461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immediate value</a:t>
              </a:r>
            </a:p>
            <a:p>
              <a:r>
                <a:rPr lang="en-US" dirty="0"/>
                <a:t>12 bits only!!!!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15907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16" grpId="0"/>
      <p:bldP spid="17" grpId="0" animBg="1"/>
      <p:bldP spid="11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D1A8354-FD5C-3D4A-A99C-C3D34064A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422" y="148058"/>
            <a:ext cx="11658121" cy="440185"/>
          </a:xfrm>
        </p:spPr>
        <p:txBody>
          <a:bodyPr/>
          <a:lstStyle/>
          <a:p>
            <a:r>
              <a:rPr lang="en-US" dirty="0"/>
              <a:t>Overview: Line Layout in an Arm Assembly Source File - 1 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C3C145E-4643-AB42-8A2D-02C154E59D30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323422" y="2367281"/>
            <a:ext cx="11736497" cy="4187968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400" dirty="0"/>
              <a:t>Assembly language source text files are </a:t>
            </a:r>
            <a:r>
              <a:rPr lang="en-US" sz="2400" b="1" dirty="0">
                <a:solidFill>
                  <a:srgbClr val="0070C0"/>
                </a:solidFill>
              </a:rPr>
              <a:t>line oriented</a:t>
            </a:r>
            <a:r>
              <a:rPr lang="en-US" sz="2400" dirty="0">
                <a:solidFill>
                  <a:srgbClr val="0070C0"/>
                </a:solidFill>
              </a:rPr>
              <a:t> (each ending in a '\n')</a:t>
            </a:r>
          </a:p>
          <a:p>
            <a:r>
              <a:rPr lang="en-US" sz="2400" b="1" dirty="0">
                <a:solidFill>
                  <a:srgbClr val="2C895B"/>
                </a:solidFill>
              </a:rPr>
              <a:t>Each line represents </a:t>
            </a:r>
            <a:r>
              <a:rPr lang="en-US" sz="2400" dirty="0">
                <a:solidFill>
                  <a:schemeClr val="tx2"/>
                </a:solidFill>
              </a:rPr>
              <a:t>a </a:t>
            </a:r>
            <a:r>
              <a:rPr lang="en-US" sz="2400" b="1" dirty="0">
                <a:solidFill>
                  <a:srgbClr val="C00000"/>
                </a:solidFill>
              </a:rPr>
              <a:t>starting address in memory </a:t>
            </a:r>
            <a:r>
              <a:rPr lang="en-US" sz="2400" dirty="0">
                <a:solidFill>
                  <a:schemeClr val="tx2"/>
                </a:solidFill>
              </a:rPr>
              <a:t>and does </a:t>
            </a:r>
            <a:r>
              <a:rPr lang="en-US" sz="2400" b="1" dirty="0">
                <a:solidFill>
                  <a:srgbClr val="0070C0"/>
                </a:solidFill>
              </a:rPr>
              <a:t>one</a:t>
            </a:r>
            <a:r>
              <a:rPr lang="en-US" sz="2400" dirty="0">
                <a:solidFill>
                  <a:srgbClr val="0070C0"/>
                </a:solidFill>
              </a:rPr>
              <a:t> of</a:t>
            </a:r>
            <a:r>
              <a:rPr lang="en-US" sz="2400" dirty="0">
                <a:solidFill>
                  <a:srgbClr val="C00000"/>
                </a:solidFill>
              </a:rPr>
              <a:t>:</a:t>
            </a:r>
          </a:p>
          <a:p>
            <a:pPr marL="811212" lvl="1" indent="-457200">
              <a:buFont typeface="+mj-lt"/>
              <a:buAutoNum type="arabicPeriod"/>
            </a:pPr>
            <a:r>
              <a:rPr lang="en-US" sz="2400" dirty="0">
                <a:solidFill>
                  <a:schemeClr val="tx2"/>
                </a:solidFill>
              </a:rPr>
              <a:t>Specifies the </a:t>
            </a:r>
            <a:r>
              <a:rPr lang="en-US" sz="2400" dirty="0">
                <a:solidFill>
                  <a:srgbClr val="2C895B"/>
                </a:solidFill>
              </a:rPr>
              <a:t>contents of memory for a </a:t>
            </a:r>
            <a:r>
              <a:rPr lang="en-US" sz="2400" dirty="0">
                <a:solidFill>
                  <a:srgbClr val="C00000"/>
                </a:solidFill>
              </a:rPr>
              <a:t>variable</a:t>
            </a:r>
            <a:r>
              <a:rPr lang="en-US" sz="2400" dirty="0">
                <a:solidFill>
                  <a:srgbClr val="2C895B"/>
                </a:solidFill>
              </a:rPr>
              <a:t> </a:t>
            </a:r>
            <a:r>
              <a:rPr lang="en-US" sz="2400" dirty="0">
                <a:solidFill>
                  <a:schemeClr val="tx2"/>
                </a:solidFill>
              </a:rPr>
              <a:t>(segments containing data)</a:t>
            </a:r>
          </a:p>
          <a:p>
            <a:pPr marL="811212" lvl="1" indent="-457200">
              <a:buFont typeface="+mj-lt"/>
              <a:buAutoNum type="arabicPeriod"/>
            </a:pPr>
            <a:r>
              <a:rPr lang="en-US" sz="2400" dirty="0">
                <a:solidFill>
                  <a:schemeClr val="tx2"/>
                </a:solidFill>
              </a:rPr>
              <a:t>Specifies the </a:t>
            </a:r>
            <a:r>
              <a:rPr lang="en-US" sz="2400" dirty="0">
                <a:solidFill>
                  <a:srgbClr val="2C895B"/>
                </a:solidFill>
              </a:rPr>
              <a:t>contents of memory for an </a:t>
            </a:r>
            <a:r>
              <a:rPr lang="en-US" sz="2400" dirty="0">
                <a:solidFill>
                  <a:srgbClr val="C00000"/>
                </a:solidFill>
              </a:rPr>
              <a:t>instruction</a:t>
            </a:r>
            <a:r>
              <a:rPr lang="en-US" sz="2400" dirty="0">
                <a:solidFill>
                  <a:srgbClr val="2C895B"/>
                </a:solidFill>
              </a:rPr>
              <a:t> </a:t>
            </a:r>
            <a:r>
              <a:rPr lang="en-US" sz="2400" dirty="0">
                <a:solidFill>
                  <a:schemeClr val="tx2"/>
                </a:solidFill>
              </a:rPr>
              <a:t>(text segment)</a:t>
            </a:r>
          </a:p>
          <a:p>
            <a:pPr marL="811212" lvl="1" indent="-457200">
              <a:buFont typeface="+mj-lt"/>
              <a:buAutoNum type="arabicPeriod"/>
            </a:pPr>
            <a:r>
              <a:rPr lang="en-US" sz="2400" b="1" dirty="0">
                <a:solidFill>
                  <a:srgbClr val="2C895B"/>
                </a:solidFill>
              </a:rPr>
              <a:t>Assembler directives </a:t>
            </a:r>
            <a:r>
              <a:rPr lang="en-US" sz="2400" dirty="0">
                <a:solidFill>
                  <a:srgbClr val="F37440"/>
                </a:solidFill>
              </a:rPr>
              <a:t>tell the assembler to do something (</a:t>
            </a:r>
            <a:r>
              <a:rPr lang="en-US" sz="2400" dirty="0">
                <a:solidFill>
                  <a:schemeClr val="tx2"/>
                </a:solidFill>
              </a:rPr>
              <a:t>for example, change label scope, define a macro, etc.</a:t>
            </a:r>
            <a:r>
              <a:rPr lang="en-US" sz="2400" dirty="0">
                <a:solidFill>
                  <a:srgbClr val="F37440"/>
                </a:solidFill>
              </a:rPr>
              <a:t>)</a:t>
            </a:r>
            <a:r>
              <a:rPr lang="en-US" sz="2400" dirty="0">
                <a:solidFill>
                  <a:srgbClr val="0070C0"/>
                </a:solidFill>
              </a:rPr>
              <a:t> </a:t>
            </a:r>
            <a:r>
              <a:rPr lang="en-US" sz="2400" dirty="0">
                <a:solidFill>
                  <a:schemeClr val="tx2"/>
                </a:solidFill>
              </a:rPr>
              <a:t>that </a:t>
            </a:r>
            <a:r>
              <a:rPr lang="en-US" sz="2400" dirty="0">
                <a:solidFill>
                  <a:srgbClr val="C00000"/>
                </a:solidFill>
              </a:rPr>
              <a:t>does not allocate memory</a:t>
            </a:r>
          </a:p>
          <a:p>
            <a:r>
              <a:rPr lang="en-US" sz="2400" b="1" dirty="0">
                <a:solidFill>
                  <a:srgbClr val="0070C0"/>
                </a:solidFill>
              </a:rPr>
              <a:t>Each line </a:t>
            </a:r>
            <a:r>
              <a:rPr lang="en-US" sz="2400" dirty="0"/>
              <a:t>is </a:t>
            </a:r>
            <a:r>
              <a:rPr lang="en-US" sz="2400" b="1" dirty="0">
                <a:solidFill>
                  <a:schemeClr val="accent5"/>
                </a:solidFill>
              </a:rPr>
              <a:t>organized </a:t>
            </a:r>
            <a:r>
              <a:rPr lang="en-US" sz="2400" b="1" dirty="0"/>
              <a:t>into</a:t>
            </a:r>
            <a:r>
              <a:rPr lang="en-US" sz="2400" b="1" dirty="0">
                <a:solidFill>
                  <a:schemeClr val="accent5"/>
                </a:solidFill>
              </a:rPr>
              <a:t> up to four </a:t>
            </a:r>
            <a:r>
              <a:rPr lang="en-US" sz="2400" b="1" u="sng" dirty="0">
                <a:solidFill>
                  <a:schemeClr val="accent5"/>
                </a:solidFill>
              </a:rPr>
              <a:t>columns</a:t>
            </a:r>
            <a:r>
              <a:rPr lang="en-US" sz="2400" b="1" dirty="0">
                <a:solidFill>
                  <a:schemeClr val="accent5"/>
                </a:solidFill>
              </a:rPr>
              <a:t> </a:t>
            </a:r>
          </a:p>
          <a:p>
            <a:pPr lvl="1"/>
            <a:r>
              <a:rPr lang="en-US" sz="2400" dirty="0">
                <a:solidFill>
                  <a:srgbClr val="0070C0"/>
                </a:solidFill>
              </a:rPr>
              <a:t>Not every column is used </a:t>
            </a:r>
            <a:r>
              <a:rPr lang="en-US" sz="2400" dirty="0"/>
              <a:t>on each line</a:t>
            </a:r>
          </a:p>
          <a:p>
            <a:pPr lvl="1"/>
            <a:r>
              <a:rPr lang="en-US" sz="2400" dirty="0">
                <a:solidFill>
                  <a:srgbClr val="0070C0"/>
                </a:solidFill>
              </a:rPr>
              <a:t>Not every line </a:t>
            </a:r>
            <a:r>
              <a:rPr lang="en-US" sz="2400" dirty="0"/>
              <a:t>will result in </a:t>
            </a:r>
            <a:r>
              <a:rPr lang="en-US" sz="2400" dirty="0">
                <a:solidFill>
                  <a:srgbClr val="2C895B"/>
                </a:solidFill>
              </a:rPr>
              <a:t>memory being allocated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60F15FB3-73BE-BF4A-9AAE-299EADE44E44}"/>
              </a:ext>
            </a:extLst>
          </p:cNvPr>
          <p:cNvSpPr/>
          <p:nvPr/>
        </p:nvSpPr>
        <p:spPr bwMode="auto">
          <a:xfrm>
            <a:off x="1941647" y="1122326"/>
            <a:ext cx="7399783" cy="475059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label:   </a:t>
            </a:r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operation </a:t>
            </a:r>
            <a:r>
              <a:rPr lang="en-US" sz="24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operand(s)  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comments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6C801A7-96FA-0945-9555-3F93DB681ED9}"/>
              </a:ext>
            </a:extLst>
          </p:cNvPr>
          <p:cNvGrpSpPr/>
          <p:nvPr/>
        </p:nvGrpSpPr>
        <p:grpSpPr>
          <a:xfrm>
            <a:off x="3023818" y="1537756"/>
            <a:ext cx="569387" cy="720945"/>
            <a:chOff x="2725206" y="809171"/>
            <a:chExt cx="569387" cy="720945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71B7E5EC-C9F7-5C4A-A6C8-07C0D69352AB}"/>
                </a:ext>
              </a:extLst>
            </p:cNvPr>
            <p:cNvSpPr txBox="1"/>
            <p:nvPr/>
          </p:nvSpPr>
          <p:spPr>
            <a:xfrm>
              <a:off x="2725206" y="1130006"/>
              <a:ext cx="569387" cy="400110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accent1"/>
                  </a:solidFill>
                </a:rPr>
                <a:t>tab</a:t>
              </a:r>
            </a:p>
          </p:txBody>
        </p:sp>
        <p:sp>
          <p:nvSpPr>
            <p:cNvPr id="3" name="Up Arrow 2">
              <a:extLst>
                <a:ext uri="{FF2B5EF4-FFF2-40B4-BE49-F238E27FC236}">
                  <a16:creationId xmlns:a16="http://schemas.microsoft.com/office/drawing/2014/main" id="{0DB671EC-9253-FE41-9435-DC3008ADB3B0}"/>
                </a:ext>
              </a:extLst>
            </p:cNvPr>
            <p:cNvSpPr/>
            <p:nvPr/>
          </p:nvSpPr>
          <p:spPr>
            <a:xfrm>
              <a:off x="2912532" y="809171"/>
              <a:ext cx="194734" cy="299962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90B6F50-CD6E-4A41-BF27-601280BBECFE}"/>
              </a:ext>
            </a:extLst>
          </p:cNvPr>
          <p:cNvGrpSpPr/>
          <p:nvPr/>
        </p:nvGrpSpPr>
        <p:grpSpPr>
          <a:xfrm>
            <a:off x="4337348" y="1551498"/>
            <a:ext cx="1636987" cy="707225"/>
            <a:chOff x="2191405" y="809171"/>
            <a:chExt cx="1636987" cy="70722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A0C63AE-3416-7741-ADE3-125DDC10F021}"/>
                </a:ext>
              </a:extLst>
            </p:cNvPr>
            <p:cNvSpPr txBox="1"/>
            <p:nvPr/>
          </p:nvSpPr>
          <p:spPr>
            <a:xfrm>
              <a:off x="2191405" y="1116286"/>
              <a:ext cx="1636987" cy="400110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accent1"/>
                  </a:solidFill>
                </a:rPr>
                <a:t>white space</a:t>
              </a:r>
            </a:p>
          </p:txBody>
        </p:sp>
        <p:sp>
          <p:nvSpPr>
            <p:cNvPr id="11" name="Up Arrow 10">
              <a:extLst>
                <a:ext uri="{FF2B5EF4-FFF2-40B4-BE49-F238E27FC236}">
                  <a16:creationId xmlns:a16="http://schemas.microsoft.com/office/drawing/2014/main" id="{F44286AD-A712-1D45-B37C-FD843C419AE6}"/>
                </a:ext>
              </a:extLst>
            </p:cNvPr>
            <p:cNvSpPr/>
            <p:nvPr/>
          </p:nvSpPr>
          <p:spPr>
            <a:xfrm>
              <a:off x="2912532" y="809171"/>
              <a:ext cx="194734" cy="299962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16A1696-84AE-6349-BE29-A4A9A432979D}"/>
              </a:ext>
            </a:extLst>
          </p:cNvPr>
          <p:cNvGrpSpPr/>
          <p:nvPr/>
        </p:nvGrpSpPr>
        <p:grpSpPr>
          <a:xfrm>
            <a:off x="6262416" y="1535710"/>
            <a:ext cx="1636987" cy="707225"/>
            <a:chOff x="2191405" y="809171"/>
            <a:chExt cx="1636987" cy="707225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AF06D98-E8C2-D64B-83FD-E9398A88F755}"/>
                </a:ext>
              </a:extLst>
            </p:cNvPr>
            <p:cNvSpPr txBox="1"/>
            <p:nvPr/>
          </p:nvSpPr>
          <p:spPr>
            <a:xfrm>
              <a:off x="2191405" y="1116286"/>
              <a:ext cx="1636987" cy="400110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accent1"/>
                  </a:solidFill>
                </a:rPr>
                <a:t>white space</a:t>
              </a:r>
            </a:p>
          </p:txBody>
        </p:sp>
        <p:sp>
          <p:nvSpPr>
            <p:cNvPr id="14" name="Up Arrow 13">
              <a:extLst>
                <a:ext uri="{FF2B5EF4-FFF2-40B4-BE49-F238E27FC236}">
                  <a16:creationId xmlns:a16="http://schemas.microsoft.com/office/drawing/2014/main" id="{4BE7FFB5-74CD-334C-BA8F-BD191ADA7F33}"/>
                </a:ext>
              </a:extLst>
            </p:cNvPr>
            <p:cNvSpPr/>
            <p:nvPr/>
          </p:nvSpPr>
          <p:spPr>
            <a:xfrm>
              <a:off x="2912532" y="809171"/>
              <a:ext cx="194734" cy="299962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016EA4E0-E90D-4D4F-9403-601DF707E1BC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E69E09-2D51-F287-F551-C4502D99F024}"/>
              </a:ext>
            </a:extLst>
          </p:cNvPr>
          <p:cNvSpPr txBox="1"/>
          <p:nvPr/>
        </p:nvSpPr>
        <p:spPr>
          <a:xfrm>
            <a:off x="1941647" y="588243"/>
            <a:ext cx="73997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5"/>
                </a:solidFill>
              </a:rPr>
              <a:t>column 1	column 2	column 3	     column 4</a:t>
            </a:r>
          </a:p>
        </p:txBody>
      </p:sp>
    </p:spTree>
    <p:extLst>
      <p:ext uri="{BB962C8B-B14F-4D97-AF65-F5344CB8AC3E}">
        <p14:creationId xmlns:p14="http://schemas.microsoft.com/office/powerpoint/2010/main" val="862759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 animBg="1"/>
      <p:bldP spid="1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D1A8354-FD5C-3D4A-A99C-C3D34064A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422" y="148058"/>
            <a:ext cx="11658121" cy="440185"/>
          </a:xfrm>
        </p:spPr>
        <p:txBody>
          <a:bodyPr/>
          <a:lstStyle/>
          <a:p>
            <a:r>
              <a:rPr lang="en-US" dirty="0"/>
              <a:t>Overview: Line Layout in an Arm Assembly Source File - 2 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C3C145E-4643-AB42-8A2D-02C154E59D30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816639" y="3119199"/>
            <a:ext cx="10308270" cy="3533647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marL="354012" indent="-342900">
              <a:buFont typeface="+mj-lt"/>
              <a:buAutoNum type="arabicPeriod"/>
            </a:pPr>
            <a:r>
              <a:rPr lang="en-US" sz="2000" b="1" dirty="0">
                <a:solidFill>
                  <a:srgbClr val="00B050"/>
                </a:solidFill>
              </a:rPr>
              <a:t>Labels</a:t>
            </a:r>
            <a:r>
              <a:rPr lang="en-US" sz="2000" dirty="0"/>
              <a:t> (optional); starts in column 1</a:t>
            </a:r>
          </a:p>
          <a:p>
            <a:pPr lvl="1"/>
            <a:r>
              <a:rPr lang="en-US" sz="2000" b="1" u="sng" dirty="0">
                <a:solidFill>
                  <a:srgbClr val="C00000"/>
                </a:solidFill>
              </a:rPr>
              <a:t>Only</a:t>
            </a:r>
            <a:r>
              <a:rPr lang="en-US" sz="2000" b="1" dirty="0">
                <a:solidFill>
                  <a:srgbClr val="C00000"/>
                </a:solidFill>
              </a:rPr>
              <a:t> put a label on a line </a:t>
            </a:r>
            <a:r>
              <a:rPr lang="en-US" sz="2000" dirty="0"/>
              <a:t>when you need to </a:t>
            </a:r>
            <a:r>
              <a:rPr lang="en-US" sz="2000" dirty="0">
                <a:solidFill>
                  <a:srgbClr val="0070C0"/>
                </a:solidFill>
              </a:rPr>
              <a:t>associate</a:t>
            </a:r>
            <a:r>
              <a:rPr lang="en-US" sz="2000" dirty="0"/>
              <a:t> a </a:t>
            </a:r>
            <a:r>
              <a:rPr lang="en-US" sz="2000" dirty="0">
                <a:solidFill>
                  <a:srgbClr val="2C895B"/>
                </a:solidFill>
              </a:rPr>
              <a:t>name (a global variable, a function name, a loop/ branch target, etc.)</a:t>
            </a:r>
            <a:r>
              <a:rPr lang="en-US" sz="2000" dirty="0"/>
              <a:t> to that </a:t>
            </a:r>
            <a:r>
              <a:rPr lang="en-US" sz="2000" dirty="0">
                <a:solidFill>
                  <a:srgbClr val="F37440"/>
                </a:solidFill>
              </a:rPr>
              <a:t>lines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0070C0"/>
                </a:solidFill>
              </a:rPr>
              <a:t>location in memory</a:t>
            </a:r>
          </a:p>
          <a:p>
            <a:pPr lvl="1"/>
            <a:r>
              <a:rPr lang="en-US" sz="2000" dirty="0">
                <a:solidFill>
                  <a:schemeClr val="tx2"/>
                </a:solidFill>
              </a:rPr>
              <a:t>You then </a:t>
            </a:r>
            <a:r>
              <a:rPr lang="en-US" sz="2000" dirty="0">
                <a:solidFill>
                  <a:srgbClr val="2C895B"/>
                </a:solidFill>
              </a:rPr>
              <a:t>refer to the address </a:t>
            </a:r>
            <a:r>
              <a:rPr lang="en-US" sz="2000" b="1" dirty="0">
                <a:solidFill>
                  <a:srgbClr val="C00000"/>
                </a:solidFill>
              </a:rPr>
              <a:t>by name </a:t>
            </a:r>
            <a:r>
              <a:rPr lang="en-US" sz="2000" dirty="0">
                <a:solidFill>
                  <a:schemeClr val="tx2"/>
                </a:solidFill>
              </a:rPr>
              <a:t>in an </a:t>
            </a:r>
            <a:r>
              <a:rPr lang="en-US" sz="2000" dirty="0">
                <a:solidFill>
                  <a:srgbClr val="C00000"/>
                </a:solidFill>
              </a:rPr>
              <a:t>instruction</a:t>
            </a:r>
          </a:p>
          <a:p>
            <a:pPr marL="354012" indent="-342900">
              <a:buFont typeface="+mj-lt"/>
              <a:buAutoNum type="arabicPeriod"/>
            </a:pPr>
            <a:r>
              <a:rPr lang="en-US" sz="2000" b="1" dirty="0">
                <a:solidFill>
                  <a:srgbClr val="7030A0"/>
                </a:solidFill>
              </a:rPr>
              <a:t>Operation type 1</a:t>
            </a:r>
            <a:r>
              <a:rPr lang="en-US" sz="2000" dirty="0">
                <a:solidFill>
                  <a:srgbClr val="0070C0"/>
                </a:solidFill>
              </a:rPr>
              <a:t>: </a:t>
            </a:r>
            <a:r>
              <a:rPr lang="en-US" sz="2000" b="1" dirty="0"/>
              <a:t>assembler directives </a:t>
            </a:r>
            <a:r>
              <a:rPr lang="en-US" sz="2000" dirty="0"/>
              <a:t>(all start with a period e.g.</a:t>
            </a:r>
            <a:r>
              <a:rPr lang="en-US" sz="20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.word </a:t>
            </a:r>
            <a:r>
              <a:rPr lang="en-US" sz="2000" dirty="0"/>
              <a:t>)</a:t>
            </a:r>
          </a:p>
          <a:p>
            <a:pPr marL="354012" indent="-342900">
              <a:buFont typeface="+mj-lt"/>
              <a:buAutoNum type="arabicPeriod"/>
            </a:pPr>
            <a:r>
              <a:rPr lang="en-US" sz="2000" b="1" dirty="0">
                <a:solidFill>
                  <a:srgbClr val="7030A0"/>
                </a:solidFill>
              </a:rPr>
              <a:t>Operation Type 2</a:t>
            </a:r>
            <a:r>
              <a:rPr lang="en-US" sz="2000" dirty="0">
                <a:solidFill>
                  <a:srgbClr val="0070C0"/>
                </a:solidFill>
              </a:rPr>
              <a:t>: assembly language </a:t>
            </a:r>
            <a:r>
              <a:rPr lang="en-US" sz="2000" b="1" dirty="0"/>
              <a:t>instructions</a:t>
            </a:r>
            <a:endParaRPr lang="en-US" sz="2000" dirty="0"/>
          </a:p>
          <a:p>
            <a:pPr marL="354012" indent="-342900">
              <a:buFont typeface="+mj-lt"/>
              <a:buAutoNum type="arabicPeriod"/>
            </a:pPr>
            <a:r>
              <a:rPr lang="en-US" sz="2000" b="1" dirty="0">
                <a:solidFill>
                  <a:srgbClr val="F37440"/>
                </a:solidFill>
              </a:rPr>
              <a:t>Zero or more operands </a:t>
            </a:r>
            <a:r>
              <a:rPr lang="en-US" sz="2000" dirty="0"/>
              <a:t>as required by the instruction or assembler directive</a:t>
            </a:r>
          </a:p>
          <a:p>
            <a:pPr marL="354012" indent="-342900">
              <a:buFont typeface="+mj-lt"/>
              <a:buAutoNum type="arabicPeriod"/>
            </a:pPr>
            <a:r>
              <a:rPr lang="en-US" sz="2000" dirty="0">
                <a:solidFill>
                  <a:schemeClr val="accent1"/>
                </a:solidFill>
              </a:rPr>
              <a:t>Comments:</a:t>
            </a:r>
            <a:r>
              <a:rPr lang="en-US" sz="2000" dirty="0"/>
              <a:t> C and C++ style; also @ in the place of a C++ comment //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3E07DF-1A56-7B45-8E2C-5BF195ADFDBC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24CDB807-C924-3049-99D9-CE09DE2EBF7F}"/>
              </a:ext>
            </a:extLst>
          </p:cNvPr>
          <p:cNvSpPr/>
          <p:nvPr/>
        </p:nvSpPr>
        <p:spPr bwMode="auto">
          <a:xfrm>
            <a:off x="407730" y="585549"/>
            <a:ext cx="11126088" cy="2533650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label:  </a:t>
            </a:r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operation </a:t>
            </a:r>
            <a:r>
              <a:rPr lang="en-US" sz="24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operand(s)  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comment</a:t>
            </a:r>
            <a:endParaRPr lang="en-US" sz="16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	  </a:t>
            </a: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// assembler directive below</a:t>
            </a:r>
            <a:endParaRPr lang="en-US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cnt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	  .word 5			   /* define a 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global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int </a:t>
            </a:r>
            <a:r>
              <a:rPr lang="en-US" sz="24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cnt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5; */</a:t>
            </a:r>
            <a:endParaRPr lang="en-US" sz="1600" dirty="0">
              <a:solidFill>
                <a:schemeClr val="accent3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</a:t>
            </a:r>
          </a:p>
          <a:p>
            <a:r>
              <a:rPr lang="en-US" sz="2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/* instruction example below */</a:t>
            </a:r>
          </a:p>
          <a:p>
            <a:r>
              <a:rPr lang="en-US" sz="2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  add	   r1   r2, r3	    // add the values</a:t>
            </a:r>
            <a:endParaRPr lang="en-US" sz="24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1351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 animBg="1"/>
      <p:bldP spid="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D1A8354-FD5C-3D4A-A99C-C3D34064A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956" y="144208"/>
            <a:ext cx="10528529" cy="440185"/>
          </a:xfrm>
        </p:spPr>
        <p:txBody>
          <a:bodyPr/>
          <a:lstStyle/>
          <a:p>
            <a:r>
              <a:rPr lang="en-US" dirty="0"/>
              <a:t>Labels in Arm Assembly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C3C145E-4643-AB42-8A2D-02C154E59D30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926405" y="3386291"/>
            <a:ext cx="10257127" cy="3418955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chemeClr val="tx2"/>
                </a:solidFill>
              </a:rPr>
              <a:t>Remember, a </a:t>
            </a:r>
            <a:r>
              <a:rPr lang="en-US" sz="2000" dirty="0">
                <a:solidFill>
                  <a:srgbClr val="2C895B"/>
                </a:solidFill>
              </a:rPr>
              <a:t>Label</a:t>
            </a:r>
            <a:r>
              <a:rPr lang="en-US" sz="2000" dirty="0">
                <a:solidFill>
                  <a:srgbClr val="0070C0"/>
                </a:solidFill>
              </a:rPr>
              <a:t> associates</a:t>
            </a:r>
            <a:r>
              <a:rPr lang="en-US" sz="2000" dirty="0"/>
              <a:t> </a:t>
            </a:r>
            <a:r>
              <a:rPr lang="en-US" sz="2000" dirty="0">
                <a:solidFill>
                  <a:schemeClr val="tx2"/>
                </a:solidFill>
              </a:rPr>
              <a:t>a</a:t>
            </a:r>
            <a:r>
              <a:rPr lang="en-US" sz="2000" dirty="0">
                <a:solidFill>
                  <a:srgbClr val="2C895B"/>
                </a:solidFill>
              </a:rPr>
              <a:t> name </a:t>
            </a:r>
            <a:r>
              <a:rPr lang="en-US" sz="2000" dirty="0">
                <a:solidFill>
                  <a:schemeClr val="tx2"/>
                </a:solidFill>
              </a:rPr>
              <a:t>with</a:t>
            </a:r>
            <a:r>
              <a:rPr lang="en-US" sz="2000" dirty="0">
                <a:solidFill>
                  <a:srgbClr val="2C895B"/>
                </a:solidFill>
              </a:rPr>
              <a:t> </a:t>
            </a:r>
            <a:r>
              <a:rPr lang="en-US" sz="2000" dirty="0">
                <a:solidFill>
                  <a:srgbClr val="F37440"/>
                </a:solidFill>
              </a:rPr>
              <a:t>memory location</a:t>
            </a:r>
          </a:p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00B050"/>
                </a:solidFill>
              </a:rPr>
              <a:t>Regular Label:</a:t>
            </a:r>
          </a:p>
          <a:p>
            <a:pPr lvl="1"/>
            <a:r>
              <a:rPr lang="en-US" sz="2000" dirty="0"/>
              <a:t>Used with a </a:t>
            </a:r>
            <a:r>
              <a:rPr lang="en-US" sz="2000" dirty="0">
                <a:solidFill>
                  <a:srgbClr val="C00000"/>
                </a:solidFill>
              </a:rPr>
              <a:t>Function name </a:t>
            </a:r>
            <a:r>
              <a:rPr lang="en-US" sz="2000" dirty="0"/>
              <a:t>(label) </a:t>
            </a:r>
            <a:r>
              <a:rPr lang="en-US" sz="2000" dirty="0">
                <a:solidFill>
                  <a:srgbClr val="2C895B"/>
                </a:solidFill>
              </a:rPr>
              <a:t>or</a:t>
            </a:r>
            <a:r>
              <a:rPr lang="en-US" sz="2000" dirty="0"/>
              <a:t> all </a:t>
            </a:r>
            <a:r>
              <a:rPr lang="en-US" sz="2000" dirty="0">
                <a:solidFill>
                  <a:srgbClr val="C00000"/>
                </a:solidFill>
              </a:rPr>
              <a:t>static variables </a:t>
            </a:r>
            <a:r>
              <a:rPr lang="en-US" sz="2000" dirty="0"/>
              <a:t>in any of the data segments</a:t>
            </a:r>
          </a:p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00B050"/>
                </a:solidFill>
              </a:rPr>
              <a:t>Local Label: </a:t>
            </a:r>
            <a:r>
              <a:rPr lang="en-US" sz="2000" dirty="0"/>
              <a:t>Name starts with </a:t>
            </a:r>
            <a:r>
              <a:rPr lang="en-US" sz="2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.L </a:t>
            </a:r>
            <a:r>
              <a:rPr lang="en-US" sz="2000" dirty="0">
                <a:solidFill>
                  <a:schemeClr val="tx2"/>
                </a:solidFill>
                <a:cs typeface="Courier New" panose="02070309020205020404" pitchFamily="49" charset="0"/>
              </a:rPr>
              <a:t>(</a:t>
            </a:r>
            <a:r>
              <a:rPr lang="en-US" sz="2000" dirty="0">
                <a:solidFill>
                  <a:srgbClr val="2C895B"/>
                </a:solidFill>
                <a:cs typeface="Courier New" panose="02070309020205020404" pitchFamily="49" charset="0"/>
              </a:rPr>
              <a:t>local label prefix</a:t>
            </a:r>
            <a:r>
              <a:rPr lang="en-US" sz="2000" dirty="0">
                <a:solidFill>
                  <a:schemeClr val="tx2"/>
                </a:solidFill>
                <a:cs typeface="Courier New" panose="02070309020205020404" pitchFamily="49" charset="0"/>
              </a:rPr>
              <a:t>) only usable in the same file</a:t>
            </a:r>
            <a:endParaRPr lang="en-US" sz="2000" dirty="0">
              <a:solidFill>
                <a:srgbClr val="00B050"/>
              </a:solidFill>
            </a:endParaRPr>
          </a:p>
          <a:p>
            <a:pPr marL="811212" lvl="1" indent="-457200">
              <a:buFont typeface="+mj-lt"/>
              <a:buAutoNum type="arabicPeriod"/>
            </a:pPr>
            <a:r>
              <a:rPr lang="en-US" sz="2000" dirty="0">
                <a:solidFill>
                  <a:srgbClr val="C00000"/>
                </a:solidFill>
              </a:rPr>
              <a:t>Targets for </a:t>
            </a:r>
          </a:p>
          <a:p>
            <a:pPr marL="1147762" lvl="2" indent="-457200">
              <a:buFont typeface="+mj-lt"/>
              <a:buAutoNum type="alphaLcParenR"/>
            </a:pPr>
            <a:r>
              <a:rPr lang="en-US" sz="1800" dirty="0">
                <a:solidFill>
                  <a:srgbClr val="0070C0"/>
                </a:solidFill>
              </a:rPr>
              <a:t>branches: if switch, </a:t>
            </a:r>
            <a:r>
              <a:rPr lang="en-US" sz="1800" dirty="0" err="1">
                <a:solidFill>
                  <a:srgbClr val="0070C0"/>
                </a:solidFill>
              </a:rPr>
              <a:t>goto</a:t>
            </a:r>
            <a:r>
              <a:rPr lang="en-US" sz="1800" dirty="0">
                <a:solidFill>
                  <a:srgbClr val="0070C0"/>
                </a:solidFill>
              </a:rPr>
              <a:t>, break, continue, </a:t>
            </a:r>
          </a:p>
          <a:p>
            <a:pPr marL="1147762" lvl="2" indent="-457200">
              <a:buFont typeface="+mj-lt"/>
              <a:buAutoNum type="alphaLcParenR"/>
            </a:pPr>
            <a:r>
              <a:rPr lang="en-US" sz="1800" dirty="0">
                <a:solidFill>
                  <a:srgbClr val="0070C0"/>
                </a:solidFill>
              </a:rPr>
              <a:t>loops: for, while, do-while</a:t>
            </a:r>
            <a:endParaRPr lang="en-US" sz="1800" dirty="0"/>
          </a:p>
          <a:p>
            <a:pPr marL="811212" lvl="1" indent="-457200">
              <a:buFont typeface="+mj-lt"/>
              <a:buAutoNum type="arabicPeriod"/>
            </a:pPr>
            <a:r>
              <a:rPr lang="en-US" sz="2000" dirty="0">
                <a:solidFill>
                  <a:srgbClr val="2C895B"/>
                </a:solidFill>
              </a:rPr>
              <a:t>Anonymous variables </a:t>
            </a:r>
            <a:r>
              <a:rPr lang="en-US" sz="2000" dirty="0"/>
              <a:t>(the address of </a:t>
            </a:r>
            <a:r>
              <a:rPr lang="en-US" sz="2000" dirty="0">
                <a:solidFill>
                  <a:srgbClr val="2C895B"/>
                </a:solidFill>
              </a:rPr>
              <a:t>string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C00000"/>
                </a:solidFill>
              </a:rPr>
              <a:t>not the address of foo </a:t>
            </a:r>
            <a:r>
              <a:rPr lang="en-US" sz="2000" dirty="0"/>
              <a:t>in the following)</a:t>
            </a:r>
          </a:p>
          <a:p>
            <a:pPr marL="690562" lvl="2" indent="0">
              <a:buNone/>
            </a:pPr>
            <a:r>
              <a:rPr lang="en-US" sz="2000" dirty="0"/>
              <a:t>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char *foo = "anonymous variable" 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47D459-99A3-F841-88C3-64FD7BDC4C33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3C23B1B-123D-F020-062F-01545A0F8B1B}"/>
              </a:ext>
            </a:extLst>
          </p:cNvPr>
          <p:cNvSpPr/>
          <p:nvPr/>
        </p:nvSpPr>
        <p:spPr bwMode="auto">
          <a:xfrm>
            <a:off x="2743261" y="668597"/>
            <a:ext cx="8912445" cy="266033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Lmesg</a:t>
            </a:r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.string  "Hello CSE30! We Are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CountinG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UpPpER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cASe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letters!"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...</a:t>
            </a:r>
          </a:p>
          <a:p>
            <a:endParaRPr lang="en-US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main:   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 push    {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    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...</a:t>
            </a:r>
          </a:p>
          <a:p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Lwhile</a:t>
            </a:r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    add     r2, r2, 1       // increment char pointer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CB77F96-A951-5FD3-EB72-449C70756798}"/>
              </a:ext>
            </a:extLst>
          </p:cNvPr>
          <p:cNvGrpSpPr/>
          <p:nvPr/>
        </p:nvGrpSpPr>
        <p:grpSpPr>
          <a:xfrm>
            <a:off x="1021115" y="731679"/>
            <a:ext cx="1722146" cy="400110"/>
            <a:chOff x="1872409" y="1156033"/>
            <a:chExt cx="1722146" cy="40011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67D6310-6E07-B5FE-0E15-3B479F6F30DE}"/>
                </a:ext>
              </a:extLst>
            </p:cNvPr>
            <p:cNvSpPr txBox="1"/>
            <p:nvPr/>
          </p:nvSpPr>
          <p:spPr>
            <a:xfrm>
              <a:off x="1872409" y="1156033"/>
              <a:ext cx="1422184" cy="400110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accent1"/>
                  </a:solidFill>
                </a:rPr>
                <a:t>local label</a:t>
              </a:r>
            </a:p>
          </p:txBody>
        </p:sp>
        <p:sp>
          <p:nvSpPr>
            <p:cNvPr id="12" name="Up Arrow 11">
              <a:extLst>
                <a:ext uri="{FF2B5EF4-FFF2-40B4-BE49-F238E27FC236}">
                  <a16:creationId xmlns:a16="http://schemas.microsoft.com/office/drawing/2014/main" id="{16633473-DE0A-ADBF-E61A-00EC5E31CED9}"/>
                </a:ext>
              </a:extLst>
            </p:cNvPr>
            <p:cNvSpPr/>
            <p:nvPr/>
          </p:nvSpPr>
          <p:spPr>
            <a:xfrm rot="5400000">
              <a:off x="3347207" y="1180080"/>
              <a:ext cx="194734" cy="299962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766E0FD-BDBD-2DB7-563A-58D5B32E49DE}"/>
              </a:ext>
            </a:extLst>
          </p:cNvPr>
          <p:cNvGrpSpPr/>
          <p:nvPr/>
        </p:nvGrpSpPr>
        <p:grpSpPr>
          <a:xfrm>
            <a:off x="663645" y="1498853"/>
            <a:ext cx="2079616" cy="400110"/>
            <a:chOff x="1514939" y="1156034"/>
            <a:chExt cx="2079616" cy="400110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113EFE7-3ECE-4911-E759-0FF268AC25E5}"/>
                </a:ext>
              </a:extLst>
            </p:cNvPr>
            <p:cNvSpPr txBox="1"/>
            <p:nvPr/>
          </p:nvSpPr>
          <p:spPr>
            <a:xfrm>
              <a:off x="1514939" y="1156034"/>
              <a:ext cx="1794081" cy="400110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accent1"/>
                  </a:solidFill>
                </a:rPr>
                <a:t>Regular label</a:t>
              </a:r>
            </a:p>
          </p:txBody>
        </p:sp>
        <p:sp>
          <p:nvSpPr>
            <p:cNvPr id="15" name="Up Arrow 14">
              <a:extLst>
                <a:ext uri="{FF2B5EF4-FFF2-40B4-BE49-F238E27FC236}">
                  <a16:creationId xmlns:a16="http://schemas.microsoft.com/office/drawing/2014/main" id="{992A93D3-B831-28C3-55A2-79B3648AF0DC}"/>
                </a:ext>
              </a:extLst>
            </p:cNvPr>
            <p:cNvSpPr/>
            <p:nvPr/>
          </p:nvSpPr>
          <p:spPr>
            <a:xfrm rot="5400000">
              <a:off x="3347207" y="1180080"/>
              <a:ext cx="194734" cy="299962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046DC3B-FB27-7E19-880E-D713774FDEF4}"/>
              </a:ext>
            </a:extLst>
          </p:cNvPr>
          <p:cNvGrpSpPr/>
          <p:nvPr/>
        </p:nvGrpSpPr>
        <p:grpSpPr>
          <a:xfrm>
            <a:off x="1021115" y="2625438"/>
            <a:ext cx="1722146" cy="400110"/>
            <a:chOff x="1872409" y="1156033"/>
            <a:chExt cx="1722146" cy="400110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9E29FF8-0425-D64F-CB73-ED2B72FE7275}"/>
                </a:ext>
              </a:extLst>
            </p:cNvPr>
            <p:cNvSpPr txBox="1"/>
            <p:nvPr/>
          </p:nvSpPr>
          <p:spPr>
            <a:xfrm>
              <a:off x="1872409" y="1156033"/>
              <a:ext cx="1422184" cy="400110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accent1"/>
                  </a:solidFill>
                </a:rPr>
                <a:t>local label</a:t>
              </a:r>
            </a:p>
          </p:txBody>
        </p:sp>
        <p:sp>
          <p:nvSpPr>
            <p:cNvPr id="27" name="Up Arrow 26">
              <a:extLst>
                <a:ext uri="{FF2B5EF4-FFF2-40B4-BE49-F238E27FC236}">
                  <a16:creationId xmlns:a16="http://schemas.microsoft.com/office/drawing/2014/main" id="{C10E0D00-4710-6E85-A91F-05BC97FDA58C}"/>
                </a:ext>
              </a:extLst>
            </p:cNvPr>
            <p:cNvSpPr/>
            <p:nvPr/>
          </p:nvSpPr>
          <p:spPr>
            <a:xfrm rot="5400000">
              <a:off x="3347207" y="1180080"/>
              <a:ext cx="194734" cy="299962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811B78B-45EB-9407-8726-F6DF391FAEA8}"/>
              </a:ext>
            </a:extLst>
          </p:cNvPr>
          <p:cNvSpPr txBox="1"/>
          <p:nvPr/>
        </p:nvSpPr>
        <p:spPr>
          <a:xfrm>
            <a:off x="3852542" y="1456448"/>
            <a:ext cx="598904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label </a:t>
            </a:r>
            <a:r>
              <a:rPr lang="en-US" dirty="0">
                <a:solidFill>
                  <a:srgbClr val="2C895B"/>
                </a:solidFill>
              </a:rPr>
              <a:t>main</a:t>
            </a:r>
            <a:r>
              <a:rPr lang="en-US" dirty="0"/>
              <a:t> is the starting address of the push instruction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2388756-77EC-355F-D2CA-01B42186A6E1}"/>
              </a:ext>
            </a:extLst>
          </p:cNvPr>
          <p:cNvSpPr txBox="1"/>
          <p:nvPr/>
        </p:nvSpPr>
        <p:spPr>
          <a:xfrm>
            <a:off x="3852542" y="1024717"/>
            <a:ext cx="598904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label .</a:t>
            </a:r>
            <a:r>
              <a:rPr lang="en-US" dirty="0" err="1">
                <a:solidFill>
                  <a:srgbClr val="2C895B"/>
                </a:solidFill>
              </a:rPr>
              <a:t>Lmesg</a:t>
            </a:r>
            <a:r>
              <a:rPr lang="en-US" dirty="0"/>
              <a:t> is the starting address for the ascii string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D763DD0-3277-C2A4-256C-BF5506F6CFC7}"/>
              </a:ext>
            </a:extLst>
          </p:cNvPr>
          <p:cNvSpPr txBox="1"/>
          <p:nvPr/>
        </p:nvSpPr>
        <p:spPr>
          <a:xfrm>
            <a:off x="3905000" y="2539878"/>
            <a:ext cx="6068559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label </a:t>
            </a:r>
            <a:r>
              <a:rPr lang="en-US" dirty="0">
                <a:solidFill>
                  <a:srgbClr val="2C895B"/>
                </a:solidFill>
              </a:rPr>
              <a:t>.</a:t>
            </a:r>
            <a:r>
              <a:rPr lang="en-US" dirty="0" err="1">
                <a:solidFill>
                  <a:srgbClr val="2C895B"/>
                </a:solidFill>
              </a:rPr>
              <a:t>Lwhile</a:t>
            </a:r>
            <a:r>
              <a:rPr lang="en-US" dirty="0">
                <a:solidFill>
                  <a:srgbClr val="2C895B"/>
                </a:solidFill>
              </a:rPr>
              <a:t> </a:t>
            </a:r>
            <a:r>
              <a:rPr lang="en-US" dirty="0"/>
              <a:t>is the starting address of the add instruction </a:t>
            </a:r>
          </a:p>
        </p:txBody>
      </p:sp>
    </p:spTree>
    <p:extLst>
      <p:ext uri="{BB962C8B-B14F-4D97-AF65-F5344CB8AC3E}">
        <p14:creationId xmlns:p14="http://schemas.microsoft.com/office/powerpoint/2010/main" val="530238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 bldLvl="2" animBg="1"/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4D33734-3449-8E48-AE43-48115E63DB5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35041" y="1775915"/>
            <a:ext cx="5679206" cy="31979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45D4F6-4B2C-384C-97B5-0C1268DBE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9382"/>
            <a:ext cx="12100562" cy="484323"/>
          </a:xfrm>
        </p:spPr>
        <p:txBody>
          <a:bodyPr/>
          <a:lstStyle/>
          <a:p>
            <a:r>
              <a:rPr lang="en-US" sz="2800" dirty="0"/>
              <a:t>Memory Triangle: Hardware Cost/Performance/Capacity Tiers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27535D-4429-7641-9F27-C006275B8D14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512281" y="5202939"/>
            <a:ext cx="6085740" cy="484323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2200" dirty="0">
                <a:solidFill>
                  <a:schemeClr val="tx2"/>
                </a:solidFill>
              </a:rPr>
              <a:t>Clock cycle =~ time to access; larger is </a:t>
            </a:r>
            <a:r>
              <a:rPr lang="en-US" sz="2200" dirty="0">
                <a:solidFill>
                  <a:srgbClr val="0070C0"/>
                </a:solidFill>
              </a:rPr>
              <a:t>slower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78F7DC-43E2-DE44-93D5-165D68E8C0EA}"/>
              </a:ext>
            </a:extLst>
          </p:cNvPr>
          <p:cNvSpPr txBox="1"/>
          <p:nvPr/>
        </p:nvSpPr>
        <p:spPr>
          <a:xfrm>
            <a:off x="589914" y="6506909"/>
            <a:ext cx="26702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Source: Dive Into Systems Text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D021E7-5C98-7C43-8D81-71ABD8EE3BC6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B07098C-1036-393C-C257-5228F0362AE9}"/>
              </a:ext>
            </a:extLst>
          </p:cNvPr>
          <p:cNvGrpSpPr/>
          <p:nvPr/>
        </p:nvGrpSpPr>
        <p:grpSpPr>
          <a:xfrm>
            <a:off x="7603876" y="3545781"/>
            <a:ext cx="3385998" cy="674916"/>
            <a:chOff x="7631672" y="2560925"/>
            <a:chExt cx="3385998" cy="674916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84B3F70-AC32-235E-DED3-4FBA134470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10800000">
              <a:off x="8345396" y="2560925"/>
              <a:ext cx="2672274" cy="620582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AFA50C4-1EBE-B1BF-A726-26526FBF1F08}"/>
                </a:ext>
              </a:extLst>
            </p:cNvPr>
            <p:cNvSpPr txBox="1"/>
            <p:nvPr/>
          </p:nvSpPr>
          <p:spPr>
            <a:xfrm>
              <a:off x="7631672" y="2589510"/>
              <a:ext cx="78221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rgbClr val="FF0000"/>
                  </a:solidFill>
                </a:rPr>
                <a:t>DIMM memory Module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D1034CB-5FE2-2C56-FD1F-6020FEF77724}"/>
              </a:ext>
            </a:extLst>
          </p:cNvPr>
          <p:cNvGrpSpPr/>
          <p:nvPr/>
        </p:nvGrpSpPr>
        <p:grpSpPr>
          <a:xfrm>
            <a:off x="8709410" y="2013324"/>
            <a:ext cx="2793943" cy="3039745"/>
            <a:chOff x="8737206" y="1028468"/>
            <a:chExt cx="2793943" cy="3039745"/>
          </a:xfrm>
        </p:grpSpPr>
        <p:pic>
          <p:nvPicPr>
            <p:cNvPr id="1026" name="Picture 2" descr="980 PRO PCIe 4.0 NVMe SSD 1TB Memory &amp; Storage - MZ-V8P1T0B/AM | Samsung US">
              <a:extLst>
                <a:ext uri="{FF2B5EF4-FFF2-40B4-BE49-F238E27FC236}">
                  <a16:creationId xmlns:a16="http://schemas.microsoft.com/office/drawing/2014/main" id="{9F1ED529-3157-3380-8CC1-F37E83379B8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8737206" y="3396742"/>
              <a:ext cx="1810332" cy="5065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F1A007B6-D4CF-D5BB-D12B-7902BACA1D00}"/>
                </a:ext>
              </a:extLst>
            </p:cNvPr>
            <p:cNvSpPr/>
            <p:nvPr/>
          </p:nvSpPr>
          <p:spPr>
            <a:xfrm>
              <a:off x="10808380" y="1028468"/>
              <a:ext cx="690219" cy="45720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C895B"/>
                </a:solidFill>
              </a:endParaRP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BBA22D85-FB16-D9F6-A5C7-9B84DC3D2146}"/>
                </a:ext>
              </a:extLst>
            </p:cNvPr>
            <p:cNvSpPr/>
            <p:nvPr/>
          </p:nvSpPr>
          <p:spPr>
            <a:xfrm rot="16200000" flipV="1">
              <a:off x="10207805" y="2361272"/>
              <a:ext cx="2600967" cy="45719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C895B"/>
                </a:solidFill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C7DF6F7A-A9B3-13B4-108E-F1ACD9F6E3A9}"/>
                </a:ext>
              </a:extLst>
            </p:cNvPr>
            <p:cNvSpPr/>
            <p:nvPr/>
          </p:nvSpPr>
          <p:spPr>
            <a:xfrm flipV="1">
              <a:off x="10448083" y="3618097"/>
              <a:ext cx="1083066" cy="45719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C895B"/>
                </a:solidFill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924BFC59-B0A2-7549-710C-6792D7B19AF3}"/>
                </a:ext>
              </a:extLst>
            </p:cNvPr>
            <p:cNvSpPr txBox="1"/>
            <p:nvPr/>
          </p:nvSpPr>
          <p:spPr>
            <a:xfrm>
              <a:off x="10547538" y="3698881"/>
              <a:ext cx="8002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PCI-E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DC9C9D9-4798-1E27-C7D1-444850ED02A9}"/>
              </a:ext>
            </a:extLst>
          </p:cNvPr>
          <p:cNvGrpSpPr/>
          <p:nvPr/>
        </p:nvGrpSpPr>
        <p:grpSpPr>
          <a:xfrm>
            <a:off x="7514225" y="1611946"/>
            <a:ext cx="3299795" cy="1971630"/>
            <a:chOff x="7542021" y="627090"/>
            <a:chExt cx="3299795" cy="1971630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1F02A87E-0CF5-813E-932E-108666200982}"/>
                </a:ext>
              </a:extLst>
            </p:cNvPr>
            <p:cNvSpPr txBox="1"/>
            <p:nvPr/>
          </p:nvSpPr>
          <p:spPr>
            <a:xfrm>
              <a:off x="7565391" y="627090"/>
              <a:ext cx="3276425" cy="163121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solidFill>
                  <a:schemeClr val="tx1">
                    <a:lumMod val="50000"/>
                  </a:schemeClr>
                </a:solidFill>
              </a:endParaRPr>
            </a:p>
            <a:p>
              <a:pPr algn="ctr"/>
              <a:endParaRPr lang="en-US" dirty="0">
                <a:solidFill>
                  <a:schemeClr val="tx1">
                    <a:lumMod val="50000"/>
                  </a:schemeClr>
                </a:solidFill>
              </a:endParaRPr>
            </a:p>
            <a:p>
              <a:pPr algn="ctr"/>
              <a:endParaRPr lang="en-US" dirty="0">
                <a:solidFill>
                  <a:schemeClr val="tx1">
                    <a:lumMod val="50000"/>
                  </a:schemeClr>
                </a:solidFill>
              </a:endParaRPr>
            </a:p>
            <a:p>
              <a:endParaRPr lang="en-US" sz="1200" dirty="0">
                <a:solidFill>
                  <a:schemeClr val="tx1">
                    <a:lumMod val="50000"/>
                  </a:schemeClr>
                </a:solidFill>
              </a:endParaRPr>
            </a:p>
            <a:p>
              <a:pPr algn="ctr"/>
              <a:endParaRPr lang="en-US" sz="1200" dirty="0">
                <a:solidFill>
                  <a:schemeClr val="tx1">
                    <a:lumMod val="50000"/>
                  </a:schemeClr>
                </a:solidFill>
              </a:endParaRPr>
            </a:p>
            <a:p>
              <a:pPr algn="ctr"/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            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3CD94E7-6E77-80BB-8DAC-93ADB4A92D0F}"/>
                </a:ext>
              </a:extLst>
            </p:cNvPr>
            <p:cNvSpPr txBox="1"/>
            <p:nvPr/>
          </p:nvSpPr>
          <p:spPr>
            <a:xfrm>
              <a:off x="9005933" y="722592"/>
              <a:ext cx="1095172" cy="64633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ALU &amp; Logic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8139BFE-FDA9-392D-E549-3CFCE0F20280}"/>
                </a:ext>
              </a:extLst>
            </p:cNvPr>
            <p:cNvSpPr/>
            <p:nvPr/>
          </p:nvSpPr>
          <p:spPr>
            <a:xfrm rot="5400000">
              <a:off x="9119012" y="2347819"/>
              <a:ext cx="369332" cy="56879"/>
            </a:xfrm>
            <a:prstGeom prst="rect">
              <a:avLst/>
            </a:prstGeom>
            <a:solidFill>
              <a:srgbClr val="F3753F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D89BDB6-F0EC-B46A-3248-026C22DEA101}"/>
                </a:ext>
              </a:extLst>
            </p:cNvPr>
            <p:cNvSpPr txBox="1"/>
            <p:nvPr/>
          </p:nvSpPr>
          <p:spPr>
            <a:xfrm>
              <a:off x="8189620" y="2229388"/>
              <a:ext cx="1095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Address 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6D68056-469A-4E57-8A0C-46A4BB503B00}"/>
                </a:ext>
              </a:extLst>
            </p:cNvPr>
            <p:cNvSpPr txBox="1"/>
            <p:nvPr/>
          </p:nvSpPr>
          <p:spPr>
            <a:xfrm>
              <a:off x="9903616" y="2220178"/>
              <a:ext cx="7360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Data 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EC8C676-1BB7-7F6E-D6E3-AECADC0DC615}"/>
                </a:ext>
              </a:extLst>
            </p:cNvPr>
            <p:cNvSpPr/>
            <p:nvPr/>
          </p:nvSpPr>
          <p:spPr>
            <a:xfrm rot="5400000">
              <a:off x="9020268" y="2358447"/>
              <a:ext cx="369332" cy="56879"/>
            </a:xfrm>
            <a:prstGeom prst="rect">
              <a:avLst/>
            </a:prstGeom>
            <a:solidFill>
              <a:srgbClr val="F3753F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85A9E69-8253-E83A-DA67-0FC8DC0D3246}"/>
                </a:ext>
              </a:extLst>
            </p:cNvPr>
            <p:cNvSpPr/>
            <p:nvPr/>
          </p:nvSpPr>
          <p:spPr>
            <a:xfrm rot="5400000">
              <a:off x="9703103" y="2355791"/>
              <a:ext cx="369332" cy="56879"/>
            </a:xfrm>
            <a:prstGeom prst="rect">
              <a:avLst/>
            </a:prstGeom>
            <a:solidFill>
              <a:srgbClr val="2C895B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C895B"/>
                </a:solidFill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D3F97ED-A5CE-57AC-7149-34697992F44A}"/>
                </a:ext>
              </a:extLst>
            </p:cNvPr>
            <p:cNvSpPr/>
            <p:nvPr/>
          </p:nvSpPr>
          <p:spPr>
            <a:xfrm rot="5400000">
              <a:off x="9604359" y="2366419"/>
              <a:ext cx="369332" cy="56879"/>
            </a:xfrm>
            <a:prstGeom prst="rect">
              <a:avLst/>
            </a:prstGeom>
            <a:solidFill>
              <a:srgbClr val="2C895B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C895B"/>
                </a:solidFill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C4E7A48F-1810-39A8-CD85-D1EBDA05E815}"/>
                </a:ext>
              </a:extLst>
            </p:cNvPr>
            <p:cNvSpPr txBox="1"/>
            <p:nvPr/>
          </p:nvSpPr>
          <p:spPr>
            <a:xfrm>
              <a:off x="7625817" y="842498"/>
              <a:ext cx="1284410" cy="36933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Registers 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91CD9093-53AC-F028-CE65-B770D9F269AD}"/>
                </a:ext>
              </a:extLst>
            </p:cNvPr>
            <p:cNvSpPr txBox="1"/>
            <p:nvPr/>
          </p:nvSpPr>
          <p:spPr>
            <a:xfrm>
              <a:off x="8913794" y="1801006"/>
              <a:ext cx="1284410" cy="36933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Caches 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65DF30E7-9571-47DA-F9AF-449EF5C6951E}"/>
                </a:ext>
              </a:extLst>
            </p:cNvPr>
            <p:cNvSpPr/>
            <p:nvPr/>
          </p:nvSpPr>
          <p:spPr>
            <a:xfrm rot="5400000">
              <a:off x="9057544" y="1563885"/>
              <a:ext cx="386012" cy="45719"/>
            </a:xfrm>
            <a:prstGeom prst="rect">
              <a:avLst/>
            </a:prstGeom>
            <a:solidFill>
              <a:srgbClr val="F3753F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5661CE96-CF42-8C27-B0F7-20AA51825FBC}"/>
                </a:ext>
              </a:extLst>
            </p:cNvPr>
            <p:cNvSpPr txBox="1"/>
            <p:nvPr/>
          </p:nvSpPr>
          <p:spPr>
            <a:xfrm>
              <a:off x="8181584" y="1465836"/>
              <a:ext cx="1095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Address 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582A017B-3260-4EF9-F265-32C9B55CB937}"/>
                </a:ext>
              </a:extLst>
            </p:cNvPr>
            <p:cNvSpPr txBox="1"/>
            <p:nvPr/>
          </p:nvSpPr>
          <p:spPr>
            <a:xfrm>
              <a:off x="9868661" y="1467248"/>
              <a:ext cx="7360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Data 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2B0ACBF0-061B-195D-AF54-418A2E717555}"/>
                </a:ext>
              </a:extLst>
            </p:cNvPr>
            <p:cNvSpPr/>
            <p:nvPr/>
          </p:nvSpPr>
          <p:spPr>
            <a:xfrm rot="5400000">
              <a:off x="8958800" y="1574513"/>
              <a:ext cx="386012" cy="45719"/>
            </a:xfrm>
            <a:prstGeom prst="rect">
              <a:avLst/>
            </a:prstGeom>
            <a:solidFill>
              <a:srgbClr val="F3753F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F0BF03BF-7629-E653-3082-D320E5146A8F}"/>
                </a:ext>
              </a:extLst>
            </p:cNvPr>
            <p:cNvSpPr/>
            <p:nvPr/>
          </p:nvSpPr>
          <p:spPr>
            <a:xfrm rot="5400000">
              <a:off x="9641635" y="1571857"/>
              <a:ext cx="386012" cy="45719"/>
            </a:xfrm>
            <a:prstGeom prst="rect">
              <a:avLst/>
            </a:prstGeom>
            <a:solidFill>
              <a:srgbClr val="2C895B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C895B"/>
                </a:solidFill>
              </a:endParaRP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82350737-513C-725C-7D08-7E71A7DA7CEE}"/>
                </a:ext>
              </a:extLst>
            </p:cNvPr>
            <p:cNvSpPr/>
            <p:nvPr/>
          </p:nvSpPr>
          <p:spPr>
            <a:xfrm rot="5400000">
              <a:off x="9542891" y="1582485"/>
              <a:ext cx="386012" cy="45719"/>
            </a:xfrm>
            <a:prstGeom prst="rect">
              <a:avLst/>
            </a:prstGeom>
            <a:solidFill>
              <a:srgbClr val="2C895B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C895B"/>
                </a:solidFill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95B370B4-E432-1AFF-689C-320083E41EC8}"/>
                </a:ext>
              </a:extLst>
            </p:cNvPr>
            <p:cNvSpPr txBox="1"/>
            <p:nvPr/>
          </p:nvSpPr>
          <p:spPr>
            <a:xfrm>
              <a:off x="7542021" y="1944199"/>
              <a:ext cx="6719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CPU</a:t>
              </a:r>
            </a:p>
          </p:txBody>
        </p: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660031B1-B625-E88A-8C7B-6AB1DBED73C9}"/>
              </a:ext>
            </a:extLst>
          </p:cNvPr>
          <p:cNvSpPr txBox="1"/>
          <p:nvPr/>
        </p:nvSpPr>
        <p:spPr>
          <a:xfrm>
            <a:off x="5858685" y="4422251"/>
            <a:ext cx="1511952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600" dirty="0"/>
              <a:t>~300 K Cycles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4555ABCC-678D-174A-71BA-B5B8038CEAE5}"/>
              </a:ext>
            </a:extLst>
          </p:cNvPr>
          <p:cNvSpPr txBox="1"/>
          <p:nvPr/>
        </p:nvSpPr>
        <p:spPr>
          <a:xfrm>
            <a:off x="18111" y="1211830"/>
            <a:ext cx="282074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Goal: keep most Data Accesses high in the Triangle</a:t>
            </a:r>
          </a:p>
          <a:p>
            <a:endParaRPr lang="en-US" sz="1600" dirty="0">
              <a:solidFill>
                <a:srgbClr val="C00000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600" dirty="0">
                <a:solidFill>
                  <a:srgbClr val="C00000"/>
                </a:solidFill>
              </a:rPr>
              <a:t>Smallest Capacity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>
                <a:solidFill>
                  <a:srgbClr val="C00000"/>
                </a:solidFill>
              </a:rPr>
              <a:t>Highest Performance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>
                <a:solidFill>
                  <a:srgbClr val="C00000"/>
                </a:solidFill>
              </a:rPr>
              <a:t>Highest cost/capacity</a:t>
            </a:r>
          </a:p>
          <a:p>
            <a:endParaRPr lang="en-US" sz="1600" dirty="0">
              <a:solidFill>
                <a:srgbClr val="C00000"/>
              </a:solidFill>
            </a:endParaRPr>
          </a:p>
          <a:p>
            <a:endParaRPr lang="en-US" sz="1600" dirty="0">
              <a:solidFill>
                <a:srgbClr val="C00000"/>
              </a:solidFill>
            </a:endParaRPr>
          </a:p>
          <a:p>
            <a:endParaRPr lang="en-US" sz="1600" dirty="0">
              <a:solidFill>
                <a:srgbClr val="C00000"/>
              </a:solidFill>
            </a:endParaRPr>
          </a:p>
          <a:p>
            <a:endParaRPr lang="en-US" sz="1600" dirty="0">
              <a:solidFill>
                <a:srgbClr val="C00000"/>
              </a:solidFill>
            </a:endParaRPr>
          </a:p>
          <a:p>
            <a:pPr marL="342900" indent="-342900">
              <a:buFont typeface="+mj-lt"/>
              <a:buAutoNum type="arabicPeriod"/>
            </a:pPr>
            <a:endParaRPr lang="en-US" sz="1600" dirty="0">
              <a:solidFill>
                <a:srgbClr val="C00000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600" dirty="0">
                <a:solidFill>
                  <a:srgbClr val="C00000"/>
                </a:solidFill>
              </a:rPr>
              <a:t>Largest Capacity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>
                <a:solidFill>
                  <a:srgbClr val="C00000"/>
                </a:solidFill>
              </a:rPr>
              <a:t>Slowest performance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>
                <a:solidFill>
                  <a:srgbClr val="C00000"/>
                </a:solidFill>
              </a:rPr>
              <a:t>Lowest Cost $/capacity</a:t>
            </a:r>
          </a:p>
        </p:txBody>
      </p:sp>
      <p:sp>
        <p:nvSpPr>
          <p:cNvPr id="42" name="Content Placeholder 2">
            <a:extLst>
              <a:ext uri="{FF2B5EF4-FFF2-40B4-BE49-F238E27FC236}">
                <a16:creationId xmlns:a16="http://schemas.microsoft.com/office/drawing/2014/main" id="{4EC4969E-0F38-F52C-BCCE-AF542D5B9228}"/>
              </a:ext>
            </a:extLst>
          </p:cNvPr>
          <p:cNvSpPr txBox="1">
            <a:spLocks/>
          </p:cNvSpPr>
          <p:nvPr/>
        </p:nvSpPr>
        <p:spPr>
          <a:xfrm>
            <a:off x="3052550" y="750365"/>
            <a:ext cx="3213860" cy="9374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solidFill>
                  <a:schemeClr val="tx2"/>
                </a:solidFill>
              </a:rPr>
              <a:t>Assume 1 clock cycle per machine instruction</a:t>
            </a:r>
          </a:p>
        </p:txBody>
      </p:sp>
      <p:sp>
        <p:nvSpPr>
          <p:cNvPr id="7" name="Up-Down Arrow 6">
            <a:extLst>
              <a:ext uri="{FF2B5EF4-FFF2-40B4-BE49-F238E27FC236}">
                <a16:creationId xmlns:a16="http://schemas.microsoft.com/office/drawing/2014/main" id="{E41987A7-F922-C04D-9711-BC098C5D383B}"/>
              </a:ext>
            </a:extLst>
          </p:cNvPr>
          <p:cNvSpPr/>
          <p:nvPr/>
        </p:nvSpPr>
        <p:spPr>
          <a:xfrm>
            <a:off x="1111442" y="2980166"/>
            <a:ext cx="317043" cy="1155538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491402AC-B357-2484-1ED1-0CC6F8C6AD45}"/>
              </a:ext>
            </a:extLst>
          </p:cNvPr>
          <p:cNvSpPr txBox="1">
            <a:spLocks/>
          </p:cNvSpPr>
          <p:nvPr/>
        </p:nvSpPr>
        <p:spPr>
          <a:xfrm>
            <a:off x="1326948" y="5913232"/>
            <a:ext cx="9990353" cy="48432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solidFill>
                  <a:schemeClr val="tx2"/>
                </a:solidFill>
              </a:rPr>
              <a:t>Design Tradeoff: Based on workload considering cost and performance targets</a:t>
            </a:r>
            <a:endParaRPr lang="en-US" sz="22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2516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F998106-2314-154E-B9E2-5116996DC8E0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233944" y="2663345"/>
            <a:ext cx="11693834" cy="3670945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sz="22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extern </a:t>
            </a:r>
            <a:r>
              <a:rPr lang="en-US" sz="22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&lt;label&gt;</a:t>
            </a:r>
          </a:p>
          <a:p>
            <a:pPr lvl="1"/>
            <a:r>
              <a:rPr lang="en-US" sz="2200" b="1" dirty="0">
                <a:solidFill>
                  <a:schemeClr val="accent1"/>
                </a:solidFill>
              </a:rPr>
              <a:t>Imports</a:t>
            </a:r>
            <a:r>
              <a:rPr lang="en-US" sz="2200" dirty="0">
                <a:solidFill>
                  <a:schemeClr val="accent1"/>
                </a:solidFill>
              </a:rPr>
              <a:t> </a:t>
            </a:r>
            <a:r>
              <a:rPr lang="en-US" sz="2200" dirty="0">
                <a:solidFill>
                  <a:srgbClr val="F37440"/>
                </a:solidFill>
              </a:rPr>
              <a:t>label</a:t>
            </a:r>
            <a:r>
              <a:rPr lang="en-US" sz="2200" dirty="0">
                <a:solidFill>
                  <a:schemeClr val="accent1"/>
                </a:solidFill>
              </a:rPr>
              <a:t> </a:t>
            </a:r>
            <a:r>
              <a:rPr lang="en-US" sz="2200" dirty="0"/>
              <a:t>(function name, symbol or a static variable name); </a:t>
            </a:r>
          </a:p>
          <a:p>
            <a:pPr lvl="1"/>
            <a:r>
              <a:rPr lang="en-US" sz="2200" dirty="0"/>
              <a:t>An address associated with the label from another file can be used by code in this file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global </a:t>
            </a:r>
            <a:r>
              <a:rPr lang="en-US" sz="22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&lt;label&gt;</a:t>
            </a:r>
          </a:p>
          <a:p>
            <a:pPr lvl="1"/>
            <a:r>
              <a:rPr lang="en-US" sz="2200" b="1" dirty="0">
                <a:solidFill>
                  <a:schemeClr val="accent1"/>
                </a:solidFill>
              </a:rPr>
              <a:t>Exports</a:t>
            </a:r>
            <a:r>
              <a:rPr lang="en-US" sz="2200" dirty="0"/>
              <a:t> </a:t>
            </a:r>
            <a:r>
              <a:rPr lang="en-US" sz="2200" dirty="0">
                <a:solidFill>
                  <a:srgbClr val="F37440"/>
                </a:solidFill>
              </a:rPr>
              <a:t>label (or symbol)</a:t>
            </a:r>
            <a:r>
              <a:rPr lang="en-US" sz="2200" dirty="0"/>
              <a:t> to be visible outside the source file boundary (other assembly or c source)</a:t>
            </a:r>
          </a:p>
          <a:p>
            <a:pPr lvl="1"/>
            <a:r>
              <a:rPr lang="en-US" sz="2200" dirty="0">
                <a:solidFill>
                  <a:srgbClr val="F37440"/>
                </a:solidFill>
              </a:rPr>
              <a:t>label</a:t>
            </a:r>
            <a:r>
              <a:rPr lang="en-US" sz="2200" dirty="0"/>
              <a:t> is either a </a:t>
            </a:r>
            <a:r>
              <a:rPr lang="en-US" sz="2200" dirty="0">
                <a:solidFill>
                  <a:srgbClr val="2C895B"/>
                </a:solidFill>
              </a:rPr>
              <a:t>function</a:t>
            </a:r>
            <a:r>
              <a:rPr lang="en-US" sz="2200" dirty="0"/>
              <a:t> </a:t>
            </a:r>
            <a:r>
              <a:rPr lang="en-US" sz="2200" dirty="0">
                <a:solidFill>
                  <a:srgbClr val="F37440"/>
                </a:solidFill>
              </a:rPr>
              <a:t>name</a:t>
            </a:r>
            <a:r>
              <a:rPr lang="en-US" sz="2200" dirty="0"/>
              <a:t> or a </a:t>
            </a:r>
            <a:r>
              <a:rPr lang="en-US" sz="2200" dirty="0">
                <a:solidFill>
                  <a:srgbClr val="0070C0"/>
                </a:solidFill>
              </a:rPr>
              <a:t>global</a:t>
            </a:r>
            <a:r>
              <a:rPr lang="en-US" sz="2200" dirty="0"/>
              <a:t> variable</a:t>
            </a:r>
            <a:r>
              <a:rPr lang="en-US" sz="2200" dirty="0">
                <a:solidFill>
                  <a:srgbClr val="F37440"/>
                </a:solidFill>
              </a:rPr>
              <a:t> name</a:t>
            </a:r>
            <a:endParaRPr lang="en-US" sz="2200" dirty="0"/>
          </a:p>
          <a:p>
            <a:pPr lvl="1"/>
            <a:r>
              <a:rPr lang="en-US" sz="2200" b="1" dirty="0">
                <a:solidFill>
                  <a:srgbClr val="0070C0"/>
                </a:solidFill>
              </a:rPr>
              <a:t>Without</a:t>
            </a:r>
            <a:r>
              <a:rPr lang="en-US" sz="2200" dirty="0">
                <a:solidFill>
                  <a:srgbClr val="0070C0"/>
                </a:solidFill>
              </a:rPr>
              <a:t>  </a:t>
            </a:r>
            <a:r>
              <a:rPr lang="en-US" sz="2200" dirty="0">
                <a:solidFill>
                  <a:srgbClr val="7030A0"/>
                </a:solidFill>
              </a:rPr>
              <a:t>.global</a:t>
            </a:r>
            <a:r>
              <a:rPr lang="en-US" sz="2200" dirty="0">
                <a:solidFill>
                  <a:srgbClr val="0070C0"/>
                </a:solidFill>
              </a:rPr>
              <a:t>, </a:t>
            </a:r>
            <a:r>
              <a:rPr lang="en-US" sz="2200" b="1" dirty="0">
                <a:solidFill>
                  <a:srgbClr val="0070C0"/>
                </a:solidFill>
              </a:rPr>
              <a:t>by default </a:t>
            </a:r>
            <a:r>
              <a:rPr lang="en-US" sz="2200" dirty="0">
                <a:solidFill>
                  <a:srgbClr val="F37440"/>
                </a:solidFill>
              </a:rPr>
              <a:t>labels</a:t>
            </a:r>
            <a:r>
              <a:rPr lang="en-US" sz="2200" dirty="0">
                <a:solidFill>
                  <a:srgbClr val="0070C0"/>
                </a:solidFill>
              </a:rPr>
              <a:t> are </a:t>
            </a:r>
            <a:r>
              <a:rPr lang="en-US" sz="2200" dirty="0">
                <a:solidFill>
                  <a:srgbClr val="C00000"/>
                </a:solidFill>
              </a:rPr>
              <a:t>local to the file </a:t>
            </a:r>
            <a:r>
              <a:rPr lang="en-US" sz="2200" dirty="0">
                <a:solidFill>
                  <a:srgbClr val="0070C0"/>
                </a:solidFill>
              </a:rPr>
              <a:t>from the point where they are defined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F7BE84-94B4-444E-9FCF-D804A398A9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99" y="298329"/>
            <a:ext cx="11791479" cy="450761"/>
          </a:xfrm>
        </p:spPr>
        <p:txBody>
          <a:bodyPr/>
          <a:lstStyle/>
          <a:p>
            <a:r>
              <a:rPr lang="en-US" dirty="0"/>
              <a:t>Assembler Directives: Label Scope Control </a:t>
            </a:r>
            <a:r>
              <a:rPr lang="en-US" sz="2400" dirty="0"/>
              <a:t>(Normal Labels only)</a:t>
            </a:r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18AE3D0-727E-A244-8908-0F3CC001E66B}"/>
              </a:ext>
            </a:extLst>
          </p:cNvPr>
          <p:cNvSpPr/>
          <p:nvPr/>
        </p:nvSpPr>
        <p:spPr bwMode="auto">
          <a:xfrm>
            <a:off x="3953108" y="820268"/>
            <a:ext cx="3234498" cy="161520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extern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endParaRPr lang="en-US" sz="2400" dirty="0">
              <a:solidFill>
                <a:srgbClr val="F3753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extern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fgets</a:t>
            </a:r>
            <a:endParaRPr lang="en-US" sz="2400" dirty="0">
              <a:solidFill>
                <a:srgbClr val="F3753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extern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strcpy</a:t>
            </a:r>
            <a:endParaRPr lang="en-US" sz="2400" dirty="0">
              <a:solidFill>
                <a:srgbClr val="F3753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global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fbuf</a:t>
            </a:r>
            <a:endParaRPr lang="en-US" sz="2400" dirty="0">
              <a:solidFill>
                <a:srgbClr val="F3753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63C69D-0858-114C-91DB-EFE45580C023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47184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CF7BE84-94B4-444E-9FCF-D804A398A9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432092"/>
          </a:xfrm>
        </p:spPr>
        <p:txBody>
          <a:bodyPr/>
          <a:lstStyle/>
          <a:p>
            <a:r>
              <a:rPr lang="en-US" dirty="0"/>
              <a:t>Assembler Directives: .</a:t>
            </a:r>
            <a:r>
              <a:rPr lang="en-US" dirty="0" err="1"/>
              <a:t>equ</a:t>
            </a:r>
            <a:r>
              <a:rPr lang="en-US" dirty="0"/>
              <a:t> and .</a:t>
            </a:r>
            <a:r>
              <a:rPr lang="en-US" dirty="0" err="1"/>
              <a:t>equiv</a:t>
            </a:r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F998106-2314-154E-B9E2-5116996DC8E0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88933" y="2539712"/>
            <a:ext cx="11014134" cy="4198137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equ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&lt;symbol&gt;, </a:t>
            </a:r>
            <a:r>
              <a:rPr lang="en-US" sz="22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&lt;expression&gt;</a:t>
            </a:r>
          </a:p>
          <a:p>
            <a:pPr lvl="1"/>
            <a:r>
              <a:rPr lang="en-US" sz="2200" dirty="0">
                <a:solidFill>
                  <a:schemeClr val="accent1"/>
                </a:solidFill>
              </a:rPr>
              <a:t>Defines </a:t>
            </a:r>
            <a:r>
              <a:rPr lang="en-US" sz="2200" dirty="0">
                <a:solidFill>
                  <a:schemeClr val="tx2"/>
                </a:solidFill>
              </a:rPr>
              <a:t>and</a:t>
            </a:r>
            <a:r>
              <a:rPr lang="en-US" sz="2200" dirty="0">
                <a:solidFill>
                  <a:schemeClr val="accent1"/>
                </a:solidFill>
              </a:rPr>
              <a:t> sets the value </a:t>
            </a:r>
            <a:r>
              <a:rPr lang="en-US" sz="2200" dirty="0"/>
              <a:t>of a </a:t>
            </a:r>
            <a:r>
              <a:rPr lang="en-US" sz="2200" dirty="0">
                <a:solidFill>
                  <a:srgbClr val="00B050"/>
                </a:solidFill>
              </a:rPr>
              <a:t>symbol</a:t>
            </a:r>
            <a:r>
              <a:rPr lang="en-US" sz="2200" dirty="0"/>
              <a:t> to the </a:t>
            </a:r>
            <a:r>
              <a:rPr lang="en-US" sz="2200" dirty="0">
                <a:solidFill>
                  <a:schemeClr val="accent1"/>
                </a:solidFill>
              </a:rPr>
              <a:t>evaluation</a:t>
            </a:r>
            <a:r>
              <a:rPr lang="en-US" sz="2200" dirty="0"/>
              <a:t> of the </a:t>
            </a:r>
            <a:r>
              <a:rPr lang="en-US" sz="2200" dirty="0">
                <a:solidFill>
                  <a:schemeClr val="accent1"/>
                </a:solidFill>
              </a:rPr>
              <a:t>expression </a:t>
            </a:r>
          </a:p>
          <a:p>
            <a:pPr lvl="1"/>
            <a:r>
              <a:rPr lang="en-US" sz="2200" dirty="0"/>
              <a:t>Used for specifying constants, like a </a:t>
            </a:r>
            <a:r>
              <a:rPr lang="en-US" sz="22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#define </a:t>
            </a:r>
            <a:r>
              <a:rPr lang="en-US" sz="2200" dirty="0"/>
              <a:t>in C</a:t>
            </a:r>
          </a:p>
          <a:p>
            <a:pPr lvl="1"/>
            <a:r>
              <a:rPr lang="en-US" sz="2200" dirty="0"/>
              <a:t>You can </a:t>
            </a:r>
            <a:r>
              <a:rPr lang="en-US" sz="2200" dirty="0">
                <a:solidFill>
                  <a:srgbClr val="C00000"/>
                </a:solidFill>
              </a:rPr>
              <a:t>(re)</a:t>
            </a:r>
            <a:r>
              <a:rPr lang="en-US" sz="2200" dirty="0"/>
              <a:t>set a symbol many times in the file, </a:t>
            </a:r>
            <a:r>
              <a:rPr lang="en-US" sz="2200" dirty="0">
                <a:solidFill>
                  <a:srgbClr val="C00000"/>
                </a:solidFill>
              </a:rPr>
              <a:t>last one seen applies</a:t>
            </a:r>
          </a:p>
          <a:p>
            <a:pPr marL="354012" lvl="1" indent="0">
              <a:buNone/>
            </a:pP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		.</a:t>
            </a:r>
            <a:r>
              <a:rPr lang="en-US" sz="2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equ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22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BLKSZ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,  </a:t>
            </a:r>
            <a:r>
              <a:rPr lang="en-US" sz="22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10240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      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buffer size in bytes</a:t>
            </a:r>
          </a:p>
          <a:p>
            <a:pPr marL="354012" lvl="1" indent="0">
              <a:buNone/>
            </a:pP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other lines</a:t>
            </a:r>
          </a:p>
          <a:p>
            <a:pPr marL="354012" lvl="1" indent="0">
              <a:buNone/>
            </a:pP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		.</a:t>
            </a:r>
            <a:r>
              <a:rPr lang="en-US" sz="2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equ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22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BLKSZ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,  </a:t>
            </a:r>
            <a:r>
              <a:rPr lang="en-US" sz="22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1024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       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buffer size in bytes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equiv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&lt;symbol&gt;, </a:t>
            </a:r>
            <a:r>
              <a:rPr lang="en-US" sz="22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&lt;expression&gt;</a:t>
            </a:r>
          </a:p>
          <a:p>
            <a:pPr marL="354012" lvl="1" indent="0">
              <a:buNone/>
            </a:pPr>
            <a:r>
              <a:rPr lang="en-US" sz="22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2200" b="1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equiv</a:t>
            </a:r>
            <a:r>
              <a:rPr lang="en-US" sz="22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200" dirty="0"/>
              <a:t>directive is like </a:t>
            </a:r>
            <a:r>
              <a:rPr lang="en-US" sz="2200" b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200" b="1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equ</a:t>
            </a:r>
            <a:r>
              <a:rPr lang="en-US" sz="2200" b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/>
              <a:t>except that the </a:t>
            </a:r>
            <a:r>
              <a:rPr lang="en-US" sz="2200" dirty="0">
                <a:solidFill>
                  <a:schemeClr val="accent1"/>
                </a:solidFill>
              </a:rPr>
              <a:t>assembler will </a:t>
            </a:r>
            <a:r>
              <a:rPr lang="en-US" sz="2200" dirty="0">
                <a:solidFill>
                  <a:srgbClr val="FF0000"/>
                </a:solidFill>
              </a:rPr>
              <a:t>signal an error </a:t>
            </a:r>
            <a:r>
              <a:rPr lang="en-US" sz="2200" dirty="0">
                <a:solidFill>
                  <a:schemeClr val="accent1"/>
                </a:solidFill>
              </a:rPr>
              <a:t>if symbol is already defined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18AE3D0-727E-A244-8908-0F3CC001E66B}"/>
              </a:ext>
            </a:extLst>
          </p:cNvPr>
          <p:cNvSpPr/>
          <p:nvPr/>
        </p:nvSpPr>
        <p:spPr bwMode="auto">
          <a:xfrm>
            <a:off x="1243737" y="706630"/>
            <a:ext cx="9210588" cy="167854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equ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BLKSZ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  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10240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 // buffer size in bytes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 .</a:t>
            </a: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equ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BUFCNT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100*4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// buffer for 100 </a:t>
            </a:r>
            <a:r>
              <a:rPr 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ints</a:t>
            </a:r>
            <a:endParaRPr lang="en-US" sz="20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equiv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STRSZ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 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128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// buffer for 128 bytes</a:t>
            </a:r>
          </a:p>
          <a:p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equiv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STRSZ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 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1280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ERROR! already defined!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equ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BLKSZ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  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STRSZ * 4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 // redefine BLKSZ from here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C6F422-5302-8E46-8B68-5B1061793167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793155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795E3BE-1A73-2642-DC71-7F5582B123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7" y="79997"/>
            <a:ext cx="10515600" cy="542316"/>
          </a:xfrm>
        </p:spPr>
        <p:txBody>
          <a:bodyPr/>
          <a:lstStyle/>
          <a:p>
            <a:r>
              <a:rPr lang="en-US" dirty="0"/>
              <a:t>Example: Assembler Directive and Instructions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425E69F9-C325-2F00-F87E-A9F19DD07602}"/>
              </a:ext>
            </a:extLst>
          </p:cNvPr>
          <p:cNvSpPr/>
          <p:nvPr/>
        </p:nvSpPr>
        <p:spPr bwMode="auto">
          <a:xfrm>
            <a:off x="3415190" y="1471186"/>
            <a:ext cx="8124142" cy="313539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  10              	      </a:t>
            </a:r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4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equ</a:t>
            </a:r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24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, 0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  11              	</a:t>
            </a:r>
            <a:r>
              <a:rPr lang="en-US" sz="24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  12 300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sz="24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0A0E1        	 mov     r</a:t>
            </a:r>
            <a:r>
              <a:rPr lang="en-US" sz="24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, r</a:t>
            </a:r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 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  13              	.</a:t>
            </a:r>
            <a:r>
              <a:rPr lang="en-US" sz="24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Lloop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  14 300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043083E2          add     r3, r3, 4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  15 300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001093E5         	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ldr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    r1, [r3]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  16 300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00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0051E3         	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    r1, </a:t>
            </a:r>
            <a:r>
              <a:rPr lang="en-US" sz="24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  17 301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FBFFFF1A         	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bne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    </a:t>
            </a:r>
            <a:r>
              <a:rPr lang="en-US" sz="24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4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Lloop</a:t>
            </a:r>
            <a:endParaRPr lang="en-US" sz="2400" dirty="0">
              <a:solidFill>
                <a:srgbClr val="C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D7FD698-49A3-FE47-FBAC-89065F29B4F1}"/>
              </a:ext>
            </a:extLst>
          </p:cNvPr>
          <p:cNvGrpSpPr/>
          <p:nvPr/>
        </p:nvGrpSpPr>
        <p:grpSpPr>
          <a:xfrm>
            <a:off x="3694434" y="4462670"/>
            <a:ext cx="8233344" cy="2182248"/>
            <a:chOff x="1613684" y="-681747"/>
            <a:chExt cx="8233344" cy="2182248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7FA5A2B-627D-1CC6-47BB-908BB2C3689C}"/>
                </a:ext>
              </a:extLst>
            </p:cNvPr>
            <p:cNvSpPr txBox="1"/>
            <p:nvPr/>
          </p:nvSpPr>
          <p:spPr>
            <a:xfrm>
              <a:off x="1613684" y="792615"/>
              <a:ext cx="8233344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2C895B"/>
                  </a:solidFill>
                </a:rPr>
                <a:t>Instruction Memory Addresses </a:t>
              </a:r>
              <a:r>
                <a:rPr lang="en-US" sz="2000" dirty="0">
                  <a:solidFill>
                    <a:schemeClr val="accent1"/>
                  </a:solidFill>
                </a:rPr>
                <a:t>(lowest </a:t>
              </a:r>
              <a:r>
                <a:rPr lang="en-US" sz="2000" dirty="0">
                  <a:solidFill>
                    <a:srgbClr val="7030A0"/>
                  </a:solidFill>
                </a:rPr>
                <a:t>2-bits are always are 00)</a:t>
              </a:r>
            </a:p>
            <a:p>
              <a:r>
                <a:rPr lang="en-US" sz="2000" dirty="0">
                  <a:solidFill>
                    <a:schemeClr val="accent1"/>
                  </a:solidFill>
                </a:rPr>
                <a:t>Notice alignment and how addresses increase by 4 (32-bit instructions)</a:t>
              </a:r>
            </a:p>
          </p:txBody>
        </p:sp>
        <p:sp>
          <p:nvSpPr>
            <p:cNvPr id="11" name="Up Arrow 10">
              <a:extLst>
                <a:ext uri="{FF2B5EF4-FFF2-40B4-BE49-F238E27FC236}">
                  <a16:creationId xmlns:a16="http://schemas.microsoft.com/office/drawing/2014/main" id="{9598CB3F-24F8-F778-D33F-BD2AF5513D93}"/>
                </a:ext>
              </a:extLst>
            </p:cNvPr>
            <p:cNvSpPr/>
            <p:nvPr/>
          </p:nvSpPr>
          <p:spPr>
            <a:xfrm>
              <a:off x="2522260" y="-681747"/>
              <a:ext cx="147895" cy="1410596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F1C00E8-910D-1B28-7A9C-722CAE8FFE0F}"/>
              </a:ext>
            </a:extLst>
          </p:cNvPr>
          <p:cNvGrpSpPr/>
          <p:nvPr/>
        </p:nvGrpSpPr>
        <p:grpSpPr>
          <a:xfrm>
            <a:off x="634877" y="1270846"/>
            <a:ext cx="2825729" cy="1347700"/>
            <a:chOff x="1993066" y="510899"/>
            <a:chExt cx="2825729" cy="134770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69913D8-FCAD-4A26-2958-04280DA501D9}"/>
                </a:ext>
              </a:extLst>
            </p:cNvPr>
            <p:cNvSpPr txBox="1"/>
            <p:nvPr/>
          </p:nvSpPr>
          <p:spPr>
            <a:xfrm>
              <a:off x="1993066" y="510899"/>
              <a:ext cx="2522194" cy="132343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2C895B"/>
                  </a:solidFill>
                </a:rPr>
                <a:t>Regular label </a:t>
              </a:r>
              <a:r>
                <a:rPr lang="en-US" sz="2000" dirty="0">
                  <a:solidFill>
                    <a:srgbClr val="FF0000"/>
                  </a:solidFill>
                </a:rPr>
                <a:t>main</a:t>
              </a:r>
            </a:p>
            <a:p>
              <a:r>
                <a:rPr lang="en-US" sz="2000" dirty="0">
                  <a:solidFill>
                    <a:schemeClr val="accent1"/>
                  </a:solidFill>
                </a:rPr>
                <a:t>is associated with memory location </a:t>
              </a:r>
              <a:r>
                <a:rPr lang="en-US" sz="2000" dirty="0">
                  <a:solidFill>
                    <a:schemeClr val="tx2"/>
                  </a:solidFill>
                </a:rPr>
                <a:t>0x3000</a:t>
              </a:r>
            </a:p>
          </p:txBody>
        </p:sp>
        <p:sp>
          <p:nvSpPr>
            <p:cNvPr id="16" name="Up Arrow 15">
              <a:extLst>
                <a:ext uri="{FF2B5EF4-FFF2-40B4-BE49-F238E27FC236}">
                  <a16:creationId xmlns:a16="http://schemas.microsoft.com/office/drawing/2014/main" id="{9F099500-7481-EAF1-3767-EED510C8C65A}"/>
                </a:ext>
              </a:extLst>
            </p:cNvPr>
            <p:cNvSpPr/>
            <p:nvPr/>
          </p:nvSpPr>
          <p:spPr>
            <a:xfrm rot="5400000">
              <a:off x="4571447" y="1611251"/>
              <a:ext cx="194734" cy="299962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C012CD3-F33B-CCDF-3BC3-ACA54CD57B28}"/>
              </a:ext>
            </a:extLst>
          </p:cNvPr>
          <p:cNvGrpSpPr/>
          <p:nvPr/>
        </p:nvGrpSpPr>
        <p:grpSpPr>
          <a:xfrm>
            <a:off x="593034" y="2797133"/>
            <a:ext cx="2822156" cy="1381244"/>
            <a:chOff x="1996639" y="1177033"/>
            <a:chExt cx="2822156" cy="1381244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037D442-EC72-93CC-983B-3A3BD1222DE4}"/>
                </a:ext>
              </a:extLst>
            </p:cNvPr>
            <p:cNvSpPr txBox="1"/>
            <p:nvPr/>
          </p:nvSpPr>
          <p:spPr>
            <a:xfrm>
              <a:off x="1996639" y="1234838"/>
              <a:ext cx="2522194" cy="132343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2C895B"/>
                  </a:solidFill>
                </a:rPr>
                <a:t>Local label </a:t>
              </a:r>
              <a:r>
                <a:rPr lang="en-US" sz="2000" dirty="0">
                  <a:solidFill>
                    <a:srgbClr val="FF0000"/>
                  </a:solidFill>
                </a:rPr>
                <a:t>.</a:t>
              </a:r>
              <a:r>
                <a:rPr lang="en-US" sz="2000" dirty="0" err="1">
                  <a:solidFill>
                    <a:srgbClr val="FF0000"/>
                  </a:solidFill>
                </a:rPr>
                <a:t>Lloop</a:t>
              </a:r>
              <a:endParaRPr lang="en-US" sz="2000" dirty="0">
                <a:solidFill>
                  <a:srgbClr val="FF0000"/>
                </a:solidFill>
              </a:endParaRPr>
            </a:p>
            <a:p>
              <a:r>
                <a:rPr lang="en-US" sz="2000" dirty="0">
                  <a:solidFill>
                    <a:schemeClr val="accent1"/>
                  </a:solidFill>
                </a:rPr>
                <a:t>is associated with memory location </a:t>
              </a:r>
              <a:r>
                <a:rPr lang="en-US" sz="2000" dirty="0">
                  <a:solidFill>
                    <a:schemeClr val="tx2"/>
                  </a:solidFill>
                </a:rPr>
                <a:t>0x3004</a:t>
              </a:r>
            </a:p>
          </p:txBody>
        </p:sp>
        <p:sp>
          <p:nvSpPr>
            <p:cNvPr id="19" name="Up Arrow 18">
              <a:extLst>
                <a:ext uri="{FF2B5EF4-FFF2-40B4-BE49-F238E27FC236}">
                  <a16:creationId xmlns:a16="http://schemas.microsoft.com/office/drawing/2014/main" id="{07CD21FE-D49F-30E5-7D9E-D5DC032560A5}"/>
                </a:ext>
              </a:extLst>
            </p:cNvPr>
            <p:cNvSpPr/>
            <p:nvPr/>
          </p:nvSpPr>
          <p:spPr>
            <a:xfrm rot="5400000">
              <a:off x="4571447" y="1124419"/>
              <a:ext cx="194734" cy="299962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67EBAD0-B5C1-C416-D9D3-B531EA26AFB8}"/>
              </a:ext>
            </a:extLst>
          </p:cNvPr>
          <p:cNvGrpSpPr/>
          <p:nvPr/>
        </p:nvGrpSpPr>
        <p:grpSpPr>
          <a:xfrm>
            <a:off x="4486029" y="608499"/>
            <a:ext cx="4472012" cy="981055"/>
            <a:chOff x="4234666" y="627473"/>
            <a:chExt cx="4472012" cy="981055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E1BFF52B-21AD-892C-ABAB-C73E60C7430E}"/>
                </a:ext>
              </a:extLst>
            </p:cNvPr>
            <p:cNvGrpSpPr/>
            <p:nvPr/>
          </p:nvGrpSpPr>
          <p:grpSpPr>
            <a:xfrm>
              <a:off x="4234666" y="627473"/>
              <a:ext cx="4472012" cy="981055"/>
              <a:chOff x="1738286" y="1416959"/>
              <a:chExt cx="4472012" cy="981055"/>
            </a:xfrm>
          </p:grpSpPr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B553E83-5E79-4848-4E98-04BD77202045}"/>
                  </a:ext>
                </a:extLst>
              </p:cNvPr>
              <p:cNvSpPr txBox="1"/>
              <p:nvPr/>
            </p:nvSpPr>
            <p:spPr>
              <a:xfrm>
                <a:off x="1738286" y="1416959"/>
                <a:ext cx="4472012" cy="707886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5400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chemeClr val="accent1"/>
                    </a:solidFill>
                  </a:rPr>
                  <a:t>assembler directive </a:t>
                </a:r>
                <a:r>
                  <a:rPr lang="en-US" sz="2000" dirty="0">
                    <a:solidFill>
                      <a:srgbClr val="7030A0"/>
                    </a:solidFill>
                  </a:rPr>
                  <a:t>.</a:t>
                </a:r>
                <a:r>
                  <a:rPr lang="en-US" sz="2000" dirty="0" err="1">
                    <a:solidFill>
                      <a:srgbClr val="7030A0"/>
                    </a:solidFill>
                  </a:rPr>
                  <a:t>equ</a:t>
                </a:r>
                <a:r>
                  <a:rPr lang="en-US" sz="2000" dirty="0">
                    <a:solidFill>
                      <a:srgbClr val="7030A0"/>
                    </a:solidFill>
                  </a:rPr>
                  <a:t> </a:t>
                </a:r>
                <a:r>
                  <a:rPr lang="en-US" sz="2000" dirty="0">
                    <a:solidFill>
                      <a:schemeClr val="accent1"/>
                    </a:solidFill>
                  </a:rPr>
                  <a:t>does not allocate any memory (NULL = 0)</a:t>
                </a:r>
                <a:endParaRPr lang="en-US" sz="2000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22" name="Up Arrow 21">
                <a:extLst>
                  <a:ext uri="{FF2B5EF4-FFF2-40B4-BE49-F238E27FC236}">
                    <a16:creationId xmlns:a16="http://schemas.microsoft.com/office/drawing/2014/main" id="{E7681929-AFA3-DD7A-05BD-411151FED219}"/>
                  </a:ext>
                </a:extLst>
              </p:cNvPr>
              <p:cNvSpPr/>
              <p:nvPr/>
            </p:nvSpPr>
            <p:spPr>
              <a:xfrm rot="10800000">
                <a:off x="5619823" y="2098052"/>
                <a:ext cx="194734" cy="299962"/>
              </a:xfrm>
              <a:prstGeom prst="up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3" name="Up Arrow 22">
              <a:extLst>
                <a:ext uri="{FF2B5EF4-FFF2-40B4-BE49-F238E27FC236}">
                  <a16:creationId xmlns:a16="http://schemas.microsoft.com/office/drawing/2014/main" id="{3B049F48-791A-1C3E-A035-9D2C687FF043}"/>
                </a:ext>
              </a:extLst>
            </p:cNvPr>
            <p:cNvSpPr/>
            <p:nvPr/>
          </p:nvSpPr>
          <p:spPr>
            <a:xfrm rot="10800000">
              <a:off x="5204631" y="1348356"/>
              <a:ext cx="194734" cy="220562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4B943FA-39C8-808E-8E92-6DF60E6FD9D3}"/>
              </a:ext>
            </a:extLst>
          </p:cNvPr>
          <p:cNvGrpSpPr/>
          <p:nvPr/>
        </p:nvGrpSpPr>
        <p:grpSpPr>
          <a:xfrm>
            <a:off x="4822578" y="4462670"/>
            <a:ext cx="6976718" cy="1147000"/>
            <a:chOff x="2589428" y="-834147"/>
            <a:chExt cx="6976718" cy="1147000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A7D84A1-EEF2-B90A-CFFD-0D676FC3582F}"/>
                </a:ext>
              </a:extLst>
            </p:cNvPr>
            <p:cNvSpPr txBox="1"/>
            <p:nvPr/>
          </p:nvSpPr>
          <p:spPr>
            <a:xfrm>
              <a:off x="2589428" y="-395033"/>
              <a:ext cx="6976718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Memory Contents</a:t>
              </a:r>
            </a:p>
            <a:p>
              <a:r>
                <a:rPr lang="en-US" sz="2000" dirty="0">
                  <a:solidFill>
                    <a:srgbClr val="FF0000"/>
                  </a:solidFill>
                </a:rPr>
                <a:t>Warning contents shown in </a:t>
              </a:r>
              <a:r>
                <a:rPr lang="en-US" sz="2000" i="1" dirty="0">
                  <a:solidFill>
                    <a:srgbClr val="FF0000"/>
                  </a:solidFill>
                </a:rPr>
                <a:t>"reverse"  </a:t>
              </a:r>
              <a:r>
                <a:rPr lang="en-US" sz="2000" dirty="0">
                  <a:solidFill>
                    <a:srgbClr val="FF0000"/>
                  </a:solidFill>
                </a:rPr>
                <a:t>byte order: </a:t>
              </a:r>
              <a:r>
                <a:rPr lang="en-US" sz="2000" dirty="0" err="1">
                  <a:solidFill>
                    <a:srgbClr val="FF0000"/>
                  </a:solidFill>
                </a:rPr>
                <a:t>Lsb</a:t>
              </a:r>
              <a:r>
                <a:rPr lang="en-US" sz="2000" dirty="0">
                  <a:solidFill>
                    <a:srgbClr val="FF0000"/>
                  </a:solidFill>
                </a:rPr>
                <a:t> – </a:t>
              </a:r>
              <a:r>
                <a:rPr lang="en-US" sz="2000" dirty="0" err="1">
                  <a:solidFill>
                    <a:srgbClr val="FF0000"/>
                  </a:solidFill>
                </a:rPr>
                <a:t>Msb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26" name="Up Arrow 25">
              <a:extLst>
                <a:ext uri="{FF2B5EF4-FFF2-40B4-BE49-F238E27FC236}">
                  <a16:creationId xmlns:a16="http://schemas.microsoft.com/office/drawing/2014/main" id="{592E0A4F-E09E-B1AF-E189-DF8F5CA9F3E4}"/>
                </a:ext>
              </a:extLst>
            </p:cNvPr>
            <p:cNvSpPr/>
            <p:nvPr/>
          </p:nvSpPr>
          <p:spPr>
            <a:xfrm>
              <a:off x="3373332" y="-834147"/>
              <a:ext cx="147895" cy="407504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7C488E34-376B-17D7-3286-7550BBBB8AB3}"/>
              </a:ext>
            </a:extLst>
          </p:cNvPr>
          <p:cNvSpPr txBox="1"/>
          <p:nvPr/>
        </p:nvSpPr>
        <p:spPr>
          <a:xfrm>
            <a:off x="284161" y="5131369"/>
            <a:ext cx="3350597" cy="923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output generated with</a:t>
            </a:r>
          </a:p>
          <a:p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gcc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-c -</a:t>
            </a:r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Wa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,-</a:t>
            </a:r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ahlns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space.S</a:t>
            </a:r>
            <a:endParaRPr lang="en-US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partial output is shown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ABDEE7A-BE67-FB10-8F7A-9EAC6ECBA39E}"/>
              </a:ext>
            </a:extLst>
          </p:cNvPr>
          <p:cNvSpPr txBox="1"/>
          <p:nvPr/>
        </p:nvSpPr>
        <p:spPr>
          <a:xfrm>
            <a:off x="10287000" y="1117155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space.S</a:t>
            </a:r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1581B6C-0239-E3C8-185E-7DA06199ACAF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2" name="Frame 1">
            <a:extLst>
              <a:ext uri="{FF2B5EF4-FFF2-40B4-BE49-F238E27FC236}">
                <a16:creationId xmlns:a16="http://schemas.microsoft.com/office/drawing/2014/main" id="{106D5B4E-0006-7A33-689E-AF1A6009F305}"/>
              </a:ext>
            </a:extLst>
          </p:cNvPr>
          <p:cNvSpPr/>
          <p:nvPr/>
        </p:nvSpPr>
        <p:spPr>
          <a:xfrm>
            <a:off x="4379165" y="1558571"/>
            <a:ext cx="2263702" cy="424543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Bent Arrow 7">
            <a:extLst>
              <a:ext uri="{FF2B5EF4-FFF2-40B4-BE49-F238E27FC236}">
                <a16:creationId xmlns:a16="http://schemas.microsoft.com/office/drawing/2014/main" id="{2EB2EF3B-EFBF-42AE-2685-1D57AA3FD18A}"/>
              </a:ext>
            </a:extLst>
          </p:cNvPr>
          <p:cNvSpPr/>
          <p:nvPr/>
        </p:nvSpPr>
        <p:spPr>
          <a:xfrm rot="5400000" flipV="1">
            <a:off x="5797113" y="930818"/>
            <a:ext cx="212227" cy="2600432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Bent Arrow 30">
            <a:extLst>
              <a:ext uri="{FF2B5EF4-FFF2-40B4-BE49-F238E27FC236}">
                <a16:creationId xmlns:a16="http://schemas.microsoft.com/office/drawing/2014/main" id="{508C1563-FDD9-2BA8-1EF6-64FF61AAC17F}"/>
              </a:ext>
            </a:extLst>
          </p:cNvPr>
          <p:cNvSpPr/>
          <p:nvPr/>
        </p:nvSpPr>
        <p:spPr>
          <a:xfrm rot="5400000" flipV="1">
            <a:off x="5871060" y="1642041"/>
            <a:ext cx="212227" cy="2600432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2" name="Bent Arrow 31">
            <a:extLst>
              <a:ext uri="{FF2B5EF4-FFF2-40B4-BE49-F238E27FC236}">
                <a16:creationId xmlns:a16="http://schemas.microsoft.com/office/drawing/2014/main" id="{9F48EA9D-4812-45E1-EF8D-CDEFECA54795}"/>
              </a:ext>
            </a:extLst>
          </p:cNvPr>
          <p:cNvSpPr/>
          <p:nvPr/>
        </p:nvSpPr>
        <p:spPr>
          <a:xfrm flipV="1">
            <a:off x="10128047" y="1866928"/>
            <a:ext cx="158953" cy="2150657"/>
          </a:xfrm>
          <a:prstGeom prst="bentArrow">
            <a:avLst>
              <a:gd name="adj1" fmla="val 17048"/>
              <a:gd name="adj2" fmla="val 31627"/>
              <a:gd name="adj3" fmla="val 25000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5816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2" grpId="0" animBg="1"/>
      <p:bldP spid="8" grpId="0" animBg="1"/>
      <p:bldP spid="31" grpId="0" animBg="1"/>
      <p:bldP spid="32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2AA10A-AB1F-B546-9B6B-97FC5E802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344" y="185134"/>
            <a:ext cx="11587475" cy="867115"/>
          </a:xfrm>
        </p:spPr>
        <p:txBody>
          <a:bodyPr/>
          <a:lstStyle/>
          <a:p>
            <a:r>
              <a:rPr lang="en-US" sz="2800" dirty="0"/>
              <a:t>Unconditional Branching –</a:t>
            </a:r>
            <a:br>
              <a:rPr lang="en-US" sz="2800" dirty="0"/>
            </a:br>
            <a:r>
              <a:rPr lang="en-US" sz="2800" dirty="0"/>
              <a:t>	 Forces Execution to Continue at a Specified Label (</a:t>
            </a:r>
            <a:r>
              <a:rPr lang="en-US" sz="2800" dirty="0" err="1"/>
              <a:t>goto</a:t>
            </a:r>
            <a:r>
              <a:rPr lang="en-US" sz="2800" dirty="0"/>
              <a:t>)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537CDD7-3DF8-AD40-8213-AB96C358DE2E}"/>
              </a:ext>
            </a:extLst>
          </p:cNvPr>
          <p:cNvSpPr/>
          <p:nvPr/>
        </p:nvSpPr>
        <p:spPr bwMode="auto">
          <a:xfrm>
            <a:off x="1283447" y="5422022"/>
            <a:ext cx="9535696" cy="114014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           </a:t>
            </a: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</a:t>
            </a:r>
            <a:r>
              <a:rPr lang="en-US" sz="22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done</a:t>
            </a:r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			:</a:t>
            </a:r>
          </a:p>
          <a:p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</a:t>
            </a:r>
            <a:r>
              <a:rPr lang="en-US" sz="22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done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add   r0, EXIT_SUCCESS       // set return value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79C3EC5-1464-404E-BF2F-F9C71D388904}"/>
              </a:ext>
            </a:extLst>
          </p:cNvPr>
          <p:cNvSpPr txBox="1">
            <a:spLocks/>
          </p:cNvSpPr>
          <p:nvPr/>
        </p:nvSpPr>
        <p:spPr>
          <a:xfrm>
            <a:off x="739129" y="1224524"/>
            <a:ext cx="11188649" cy="386384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0"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1100" b="1" dirty="0"/>
          </a:p>
          <a:p>
            <a:pPr marL="0" indent="0">
              <a:buFont typeface="Arial" panose="020B0604020202020204" pitchFamily="34" charset="0"/>
              <a:buNone/>
            </a:pPr>
            <a:endParaRPr lang="en-US" sz="100" b="1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b="1" dirty="0"/>
              <a:t>Unconditional Branch </a:t>
            </a:r>
            <a:r>
              <a:rPr lang="en-US" sz="2000" dirty="0">
                <a:solidFill>
                  <a:schemeClr val="tx2"/>
                </a:solidFill>
              </a:rPr>
              <a:t>instruction </a:t>
            </a:r>
            <a:r>
              <a:rPr lang="en-US" sz="2000" i="1" dirty="0">
                <a:solidFill>
                  <a:srgbClr val="2C895B"/>
                </a:solidFill>
              </a:rPr>
              <a:t>(branch to only local labels in CSE30)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20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 .</a:t>
            </a:r>
            <a:r>
              <a:rPr lang="en-US" sz="2000" b="1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</a:t>
            </a:r>
            <a:r>
              <a:rPr lang="en-US" sz="2000" b="1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label</a:t>
            </a:r>
            <a:endParaRPr lang="en-US" sz="2000" b="1" dirty="0">
              <a:solidFill>
                <a:srgbClr val="F3753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/>
              <a:t>Causes an unconditional branch (aka </a:t>
            </a:r>
            <a:r>
              <a:rPr lang="en-US" sz="2000" dirty="0" err="1"/>
              <a:t>goto</a:t>
            </a:r>
            <a:r>
              <a:rPr lang="en-US" sz="2000" dirty="0"/>
              <a:t>) to the instruction with the address .</a:t>
            </a:r>
            <a:r>
              <a:rPr lang="en-US" sz="2000" dirty="0" err="1">
                <a:solidFill>
                  <a:srgbClr val="0070C0"/>
                </a:solidFill>
              </a:rPr>
              <a:t>L</a:t>
            </a:r>
            <a:r>
              <a:rPr lang="en-US" sz="2000" b="1" dirty="0" err="1">
                <a:solidFill>
                  <a:srgbClr val="F3744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</a:t>
            </a:r>
            <a:endParaRPr lang="en-US" sz="2000" b="1" dirty="0">
              <a:solidFill>
                <a:srgbClr val="F3744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2000" b="1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</a:t>
            </a:r>
            <a:r>
              <a:rPr lang="en-US" sz="2000" b="1" dirty="0" err="1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label</a:t>
            </a:r>
            <a:r>
              <a:rPr lang="en-US" sz="2000" dirty="0"/>
              <a:t> is called a </a:t>
            </a:r>
            <a:r>
              <a:rPr lang="en-US" sz="2000" b="1" dirty="0">
                <a:solidFill>
                  <a:srgbClr val="0070C0"/>
                </a:solidFill>
              </a:rPr>
              <a:t>branch target label </a:t>
            </a:r>
            <a:r>
              <a:rPr lang="en-US" sz="2000" dirty="0"/>
              <a:t>(the </a:t>
            </a:r>
            <a:r>
              <a:rPr lang="en-US" sz="2000" i="1" dirty="0">
                <a:solidFill>
                  <a:srgbClr val="0070C0"/>
                </a:solidFill>
              </a:rPr>
              <a:t>"target" </a:t>
            </a:r>
            <a:r>
              <a:rPr lang="en-US" sz="2000" dirty="0"/>
              <a:t>of a branch instruction)</a:t>
            </a:r>
          </a:p>
          <a:p>
            <a:r>
              <a:rPr lang="en-US" sz="2000" b="1" dirty="0">
                <a:solidFill>
                  <a:srgbClr val="FF0000"/>
                </a:solidFill>
                <a:cs typeface="Courier New" panose="02070309020205020404" pitchFamily="49" charset="0"/>
              </a:rPr>
              <a:t>Be careful! </a:t>
            </a:r>
            <a:r>
              <a:rPr lang="en-US" sz="2000" b="1" u="sng" dirty="0">
                <a:solidFill>
                  <a:srgbClr val="FF0000"/>
                </a:solidFill>
                <a:cs typeface="Courier New" panose="02070309020205020404" pitchFamily="49" charset="0"/>
              </a:rPr>
              <a:t>do not to branch to a function label</a:t>
            </a:r>
            <a:r>
              <a:rPr lang="en-US" sz="2000" dirty="0">
                <a:solidFill>
                  <a:srgbClr val="FF0000"/>
                </a:solidFill>
                <a:cs typeface="Courier New" panose="02070309020205020404" pitchFamily="49" charset="0"/>
              </a:rPr>
              <a:t>!</a:t>
            </a:r>
          </a:p>
          <a:p>
            <a:r>
              <a:rPr lang="en-US" sz="20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b="1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</a:t>
            </a:r>
            <a:r>
              <a:rPr lang="en-US" sz="2000" b="1" dirty="0" err="1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label</a:t>
            </a:r>
            <a:r>
              <a:rPr lang="en-US" sz="2000" dirty="0"/>
              <a:t>: pc is the base register with the offset being </a:t>
            </a:r>
            <a:r>
              <a:rPr lang="en-US" sz="2000" dirty="0">
                <a:solidFill>
                  <a:srgbClr val="0070C0"/>
                </a:solidFill>
              </a:rPr>
              <a:t>imm24 shifted left two bits </a:t>
            </a:r>
            <a:r>
              <a:rPr lang="en-US" sz="2000" dirty="0"/>
              <a:t>(+/- 32 MB)</a:t>
            </a:r>
          </a:p>
          <a:p>
            <a:pPr lvl="1"/>
            <a:r>
              <a:rPr lang="en-US" sz="2000" b="1" dirty="0">
                <a:solidFill>
                  <a:srgbClr val="0070C0"/>
                </a:solidFill>
              </a:rPr>
              <a:t>imm24</a:t>
            </a:r>
            <a:r>
              <a:rPr lang="en-US" sz="2000" dirty="0"/>
              <a:t> is the </a:t>
            </a:r>
            <a:r>
              <a:rPr lang="en-US" sz="2000" b="1" dirty="0">
                <a:solidFill>
                  <a:srgbClr val="0070C0"/>
                </a:solidFill>
              </a:rPr>
              <a:t>number of instructions</a:t>
            </a:r>
            <a:r>
              <a:rPr lang="en-US" sz="2000" dirty="0"/>
              <a:t> from </a:t>
            </a:r>
            <a:r>
              <a:rPr lang="en-US" sz="2000" b="1" dirty="0">
                <a:solidFill>
                  <a:srgbClr val="0070C0"/>
                </a:solidFill>
              </a:rPr>
              <a:t>pc+8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1A3F346-2744-CE44-9314-55D58A1EEF5F}"/>
              </a:ext>
            </a:extLst>
          </p:cNvPr>
          <p:cNvSpPr txBox="1"/>
          <p:nvPr/>
        </p:nvSpPr>
        <p:spPr>
          <a:xfrm>
            <a:off x="4724045" y="1330220"/>
            <a:ext cx="1351554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tx2"/>
                </a:solidFill>
              </a:rPr>
              <a:t>b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423124B-2113-F149-BF6E-62B2E29148E2}"/>
              </a:ext>
            </a:extLst>
          </p:cNvPr>
          <p:cNvSpPr txBox="1"/>
          <p:nvPr/>
        </p:nvSpPr>
        <p:spPr>
          <a:xfrm>
            <a:off x="6051295" y="1330220"/>
            <a:ext cx="1049648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imm24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8ABFE7-A05F-5041-AFC0-D98EF7AB4EF3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635612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1" grpId="0" uiExpand="1" build="p" animBg="1"/>
      <p:bldP spid="7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ED1776-B5B5-E54D-9D0C-37D4CCBF4B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750" y="212738"/>
            <a:ext cx="11049203" cy="587362"/>
          </a:xfrm>
        </p:spPr>
        <p:txBody>
          <a:bodyPr/>
          <a:lstStyle/>
          <a:p>
            <a:r>
              <a:rPr lang="en-US" dirty="0"/>
              <a:t>Examples of of Unconditional Branching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73F590-A23A-254E-B13F-F669BAFBA5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15479" y="4489185"/>
            <a:ext cx="10161042" cy="2072980"/>
          </a:xfr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1"/>
            </a:solidFill>
          </a:ln>
        </p:spPr>
        <p:txBody>
          <a:bodyPr/>
          <a:lstStyle/>
          <a:p>
            <a:r>
              <a:rPr lang="en-US" sz="2200" dirty="0"/>
              <a:t>Branches are used to change execution flow using labels as the branch target</a:t>
            </a:r>
          </a:p>
          <a:p>
            <a:r>
              <a:rPr lang="en-US" sz="2200" dirty="0"/>
              <a:t>In these example, </a:t>
            </a:r>
            <a:r>
              <a:rPr lang="en-US" sz="2200" b="1" i="1" dirty="0">
                <a:solidFill>
                  <a:srgbClr val="FF0000"/>
                </a:solidFill>
              </a:rPr>
              <a:t>.</a:t>
            </a:r>
            <a:r>
              <a:rPr lang="en-US" sz="2200" b="1" i="1" dirty="0" err="1">
                <a:solidFill>
                  <a:srgbClr val="FF0000"/>
                </a:solidFill>
              </a:rPr>
              <a:t>Lforward</a:t>
            </a:r>
            <a:r>
              <a:rPr lang="en-US" sz="2200" i="1" dirty="0">
                <a:solidFill>
                  <a:srgbClr val="F37440"/>
                </a:solidFill>
              </a:rPr>
              <a:t> </a:t>
            </a:r>
            <a:r>
              <a:rPr lang="en-US" sz="2200" dirty="0"/>
              <a:t>and </a:t>
            </a:r>
            <a:r>
              <a:rPr lang="en-US" sz="2200" b="1" i="1" dirty="0">
                <a:solidFill>
                  <a:schemeClr val="accent5"/>
                </a:solidFill>
              </a:rPr>
              <a:t>.</a:t>
            </a:r>
            <a:r>
              <a:rPr lang="en-US" sz="2200" b="1" i="1" dirty="0" err="1">
                <a:solidFill>
                  <a:schemeClr val="accent5"/>
                </a:solidFill>
              </a:rPr>
              <a:t>Lbackward</a:t>
            </a:r>
            <a:r>
              <a:rPr lang="en-US" sz="2200" i="1" dirty="0">
                <a:solidFill>
                  <a:schemeClr val="accent5"/>
                </a:solidFill>
              </a:rPr>
              <a:t> </a:t>
            </a:r>
            <a:r>
              <a:rPr lang="en-US" sz="2200" dirty="0"/>
              <a:t>are the </a:t>
            </a:r>
            <a:r>
              <a:rPr lang="en-US" sz="2200" b="1" u="sng" dirty="0">
                <a:solidFill>
                  <a:srgbClr val="0070C0"/>
                </a:solidFill>
              </a:rPr>
              <a:t>branch target </a:t>
            </a:r>
            <a:r>
              <a:rPr lang="en-US" sz="2200" b="1" dirty="0">
                <a:solidFill>
                  <a:srgbClr val="0070C0"/>
                </a:solidFill>
              </a:rPr>
              <a:t>labels </a:t>
            </a:r>
          </a:p>
          <a:p>
            <a:r>
              <a:rPr lang="en-US" sz="2200" dirty="0">
                <a:solidFill>
                  <a:srgbClr val="0070C0"/>
                </a:solidFill>
              </a:rPr>
              <a:t>Branch target labels </a:t>
            </a:r>
            <a:r>
              <a:rPr lang="en-US" sz="2200" dirty="0"/>
              <a:t>are placed at the beginning of the line (or above it) </a:t>
            </a:r>
          </a:p>
          <a:p>
            <a:r>
              <a:rPr lang="en-US" sz="2200" dirty="0">
                <a:solidFill>
                  <a:srgbClr val="F37440"/>
                </a:solidFill>
              </a:rPr>
              <a:t>Caution: Backward branches should only used with loops!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1004C3D-9230-A042-99DC-539A49EC504B}"/>
              </a:ext>
            </a:extLst>
          </p:cNvPr>
          <p:cNvSpPr/>
          <p:nvPr/>
        </p:nvSpPr>
        <p:spPr>
          <a:xfrm>
            <a:off x="468675" y="1521240"/>
            <a:ext cx="3903948" cy="212365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b </a:t>
            </a: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2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Lforward</a:t>
            </a:r>
            <a:endParaRPr lang="en-US" sz="22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just"/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add r1, r2, 4</a:t>
            </a:r>
          </a:p>
          <a:p>
            <a:pPr algn="just"/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add r0, r6, 2</a:t>
            </a:r>
          </a:p>
          <a:p>
            <a:pPr algn="just"/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add r3, r7, 4</a:t>
            </a:r>
          </a:p>
          <a:p>
            <a:pPr algn="just"/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2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Lforward</a:t>
            </a: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algn="just"/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	sub r1, r2, 4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D4FD35D-1772-6F42-B6CF-FE953D8E01A5}"/>
              </a:ext>
            </a:extLst>
          </p:cNvPr>
          <p:cNvSpPr/>
          <p:nvPr/>
        </p:nvSpPr>
        <p:spPr>
          <a:xfrm>
            <a:off x="6380128" y="1604828"/>
            <a:ext cx="5471903" cy="227754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sz="22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200" dirty="0" err="1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Lbackward</a:t>
            </a:r>
            <a:r>
              <a:rPr lang="en-US" sz="22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algn="just"/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add r1, r2, 4</a:t>
            </a:r>
          </a:p>
          <a:p>
            <a:pPr algn="just"/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sub r1, r2, 4</a:t>
            </a:r>
          </a:p>
          <a:p>
            <a:pPr algn="just"/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add r4, r6, r7</a:t>
            </a:r>
          </a:p>
          <a:p>
            <a:pPr algn="just"/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	b </a:t>
            </a:r>
            <a:r>
              <a:rPr lang="en-US" sz="22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200" dirty="0" err="1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Lbackward</a:t>
            </a:r>
            <a:endParaRPr lang="en-US" sz="2200" dirty="0">
              <a:solidFill>
                <a:srgbClr val="00B0F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just"/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// not reachable unless there is a label </a:t>
            </a:r>
            <a:r>
              <a:rPr lang="en-US" sz="16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after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the .b above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1B7800F-A597-4D42-A5AE-121B2894D0D7}"/>
              </a:ext>
            </a:extLst>
          </p:cNvPr>
          <p:cNvSpPr/>
          <p:nvPr/>
        </p:nvSpPr>
        <p:spPr>
          <a:xfrm>
            <a:off x="6985011" y="837781"/>
            <a:ext cx="278634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n-US" sz="2400" b="1" dirty="0"/>
              <a:t>Backward Branch</a:t>
            </a:r>
          </a:p>
          <a:p>
            <a:pPr algn="just"/>
            <a:r>
              <a:rPr lang="en-US" sz="2400" b="1" dirty="0"/>
              <a:t>(Infinite loop)</a:t>
            </a:r>
            <a:endParaRPr lang="en-US" sz="24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CEE148E-4B1C-104E-BB95-747E022AD838}"/>
              </a:ext>
            </a:extLst>
          </p:cNvPr>
          <p:cNvSpPr/>
          <p:nvPr/>
        </p:nvSpPr>
        <p:spPr>
          <a:xfrm>
            <a:off x="90524" y="1059574"/>
            <a:ext cx="46602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n-US" sz="2400" b="1" dirty="0"/>
              <a:t>Unconditional Branch Forward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7BC248-D612-8A42-A378-BCAB39528219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91691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9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0D13E-5DA3-4A40-AC9A-16FEFD8DFF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160" y="461870"/>
            <a:ext cx="11869700" cy="513474"/>
          </a:xfrm>
        </p:spPr>
        <p:txBody>
          <a:bodyPr/>
          <a:lstStyle/>
          <a:p>
            <a:r>
              <a:rPr lang="en-US" dirty="0"/>
              <a:t>Anatomy of a Sample Branch:</a:t>
            </a:r>
            <a:br>
              <a:rPr lang="en-US" dirty="0"/>
            </a:br>
            <a:r>
              <a:rPr lang="en-US" dirty="0"/>
              <a:t>	Changing the Next Instruction to Execute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90F53BDD-6985-1D43-888E-41C7565C5140}"/>
              </a:ext>
            </a:extLst>
          </p:cNvPr>
          <p:cNvSpPr/>
          <p:nvPr/>
        </p:nvSpPr>
        <p:spPr bwMode="auto">
          <a:xfrm>
            <a:off x="3225871" y="2367460"/>
            <a:ext cx="2870129" cy="1488519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(r3 != r4) {</a:t>
            </a:r>
          </a:p>
          <a:p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= r2 + 1;</a:t>
            </a:r>
          </a:p>
          <a:p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 </a:t>
            </a:r>
          </a:p>
          <a:p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r3 = r1;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90338D-065E-894D-A4E2-A44D7701995F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E3A2B9AB-7921-3D1B-42E2-07F808BCD3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84468" y="4257262"/>
            <a:ext cx="9146072" cy="2230862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000" b="1" dirty="0">
                <a:solidFill>
                  <a:srgbClr val="0070C0"/>
                </a:solidFill>
              </a:rPr>
              <a:t>Branch guard</a:t>
            </a:r>
            <a:r>
              <a:rPr lang="en-US" sz="2000" dirty="0">
                <a:solidFill>
                  <a:schemeClr val="tx2"/>
                </a:solidFill>
              </a:rPr>
              <a:t>: determines whether to execute the "true" block</a:t>
            </a:r>
          </a:p>
          <a:p>
            <a:r>
              <a:rPr lang="en-US" sz="2000" dirty="0">
                <a:solidFill>
                  <a:schemeClr val="tx2"/>
                </a:solidFill>
              </a:rPr>
              <a:t>Step 1: evaluate the branch guard(s) (involves one or more compares/tests)</a:t>
            </a:r>
          </a:p>
          <a:p>
            <a:r>
              <a:rPr lang="en-US" sz="2000" dirty="0">
                <a:solidFill>
                  <a:schemeClr val="tx2"/>
                </a:solidFill>
              </a:rPr>
              <a:t>Step 2: If </a:t>
            </a:r>
            <a:r>
              <a:rPr lang="en-US" sz="2000" dirty="0">
                <a:solidFill>
                  <a:srgbClr val="0070C0"/>
                </a:solidFill>
              </a:rPr>
              <a:t>branch guard evaluates to false </a:t>
            </a:r>
          </a:p>
          <a:p>
            <a:pPr lvl="1"/>
            <a:r>
              <a:rPr lang="en-US" sz="2000" dirty="0">
                <a:solidFill>
                  <a:srgbClr val="F37440"/>
                </a:solidFill>
              </a:rPr>
              <a:t>then </a:t>
            </a:r>
            <a:r>
              <a:rPr lang="en-US" sz="2000" b="1" dirty="0">
                <a:solidFill>
                  <a:srgbClr val="F37440"/>
                </a:solidFill>
              </a:rPr>
              <a:t>branch around </a:t>
            </a:r>
            <a:r>
              <a:rPr lang="en-US" sz="2000" dirty="0">
                <a:solidFill>
                  <a:schemeClr val="tx2"/>
                </a:solidFill>
              </a:rPr>
              <a:t>the </a:t>
            </a:r>
            <a:r>
              <a:rPr lang="en-US" sz="2000" dirty="0">
                <a:solidFill>
                  <a:srgbClr val="00B050"/>
                </a:solidFill>
              </a:rPr>
              <a:t>true block</a:t>
            </a:r>
          </a:p>
          <a:p>
            <a:pPr lvl="1"/>
            <a:r>
              <a:rPr lang="en-US" sz="2000" dirty="0">
                <a:solidFill>
                  <a:srgbClr val="00B050"/>
                </a:solidFill>
              </a:rPr>
              <a:t>else execute the true block</a:t>
            </a:r>
          </a:p>
        </p:txBody>
      </p:sp>
      <p:sp>
        <p:nvSpPr>
          <p:cNvPr id="20" name="U-Turn Arrow 19">
            <a:extLst>
              <a:ext uri="{FF2B5EF4-FFF2-40B4-BE49-F238E27FC236}">
                <a16:creationId xmlns:a16="http://schemas.microsoft.com/office/drawing/2014/main" id="{39ED1C39-AF19-3FEA-3554-E1B5E955D602}"/>
              </a:ext>
            </a:extLst>
          </p:cNvPr>
          <p:cNvSpPr/>
          <p:nvPr/>
        </p:nvSpPr>
        <p:spPr>
          <a:xfrm rot="5400000" flipV="1">
            <a:off x="2185093" y="2724889"/>
            <a:ext cx="1228729" cy="772253"/>
          </a:xfrm>
          <a:prstGeom prst="uturnArrow">
            <a:avLst>
              <a:gd name="adj1" fmla="val 4843"/>
              <a:gd name="adj2" fmla="val 6823"/>
              <a:gd name="adj3" fmla="val 25965"/>
              <a:gd name="adj4" fmla="val 43750"/>
              <a:gd name="adj5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5C1290A-F354-0339-3056-085FFF85B88D}"/>
              </a:ext>
            </a:extLst>
          </p:cNvPr>
          <p:cNvGrpSpPr/>
          <p:nvPr/>
        </p:nvGrpSpPr>
        <p:grpSpPr>
          <a:xfrm>
            <a:off x="801320" y="1293317"/>
            <a:ext cx="7229635" cy="1203333"/>
            <a:chOff x="-1767539" y="-451518"/>
            <a:chExt cx="7229635" cy="1203333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78C02CD-8B2B-06A6-5A91-D73E055AEA23}"/>
                </a:ext>
              </a:extLst>
            </p:cNvPr>
            <p:cNvSpPr txBox="1"/>
            <p:nvPr/>
          </p:nvSpPr>
          <p:spPr>
            <a:xfrm>
              <a:off x="-1767539" y="-451518"/>
              <a:ext cx="7229635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Branch condition depend on the result of a Test (comparison)</a:t>
              </a:r>
            </a:p>
            <a:p>
              <a:pPr algn="ctr"/>
              <a:r>
                <a:rPr lang="en-US" sz="2000" dirty="0">
                  <a:solidFill>
                    <a:schemeClr val="accent1"/>
                  </a:solidFill>
                </a:rPr>
                <a:t> (This test is called a </a:t>
              </a:r>
              <a:r>
                <a:rPr lang="en-US" sz="2000" dirty="0">
                  <a:solidFill>
                    <a:srgbClr val="F37440"/>
                  </a:solidFill>
                </a:rPr>
                <a:t>branch guard</a:t>
              </a:r>
              <a:r>
                <a:rPr lang="en-US" sz="2000" dirty="0">
                  <a:solidFill>
                    <a:schemeClr val="accent1"/>
                  </a:solidFill>
                </a:rPr>
                <a:t>)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6" name="Up Arrow 5">
              <a:extLst>
                <a:ext uri="{FF2B5EF4-FFF2-40B4-BE49-F238E27FC236}">
                  <a16:creationId xmlns:a16="http://schemas.microsoft.com/office/drawing/2014/main" id="{067A3D2C-E82B-222C-E608-984E08B9D15E}"/>
                </a:ext>
              </a:extLst>
            </p:cNvPr>
            <p:cNvSpPr/>
            <p:nvPr/>
          </p:nvSpPr>
          <p:spPr>
            <a:xfrm rot="10800000">
              <a:off x="1797986" y="296700"/>
              <a:ext cx="98587" cy="455115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08085FB3-CB46-82F9-82BF-79A0E4F6DF29}"/>
              </a:ext>
            </a:extLst>
          </p:cNvPr>
          <p:cNvGrpSpPr/>
          <p:nvPr/>
        </p:nvGrpSpPr>
        <p:grpSpPr>
          <a:xfrm>
            <a:off x="5826890" y="2403129"/>
            <a:ext cx="2105478" cy="707886"/>
            <a:chOff x="444793" y="-1515752"/>
            <a:chExt cx="2105478" cy="70788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0160E5C-22CB-6780-E265-0ADD04310588}"/>
                </a:ext>
              </a:extLst>
            </p:cNvPr>
            <p:cNvSpPr txBox="1"/>
            <p:nvPr/>
          </p:nvSpPr>
          <p:spPr>
            <a:xfrm>
              <a:off x="1162941" y="-1515752"/>
              <a:ext cx="1387330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rgbClr val="2C895B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2C895B"/>
                  </a:solidFill>
                </a:rPr>
                <a:t>condition true block</a:t>
              </a:r>
            </a:p>
          </p:txBody>
        </p:sp>
        <p:sp>
          <p:nvSpPr>
            <p:cNvPr id="10" name="Up Arrow 9">
              <a:extLst>
                <a:ext uri="{FF2B5EF4-FFF2-40B4-BE49-F238E27FC236}">
                  <a16:creationId xmlns:a16="http://schemas.microsoft.com/office/drawing/2014/main" id="{F63BF634-5A1C-620D-BE32-2D2D697E8935}"/>
                </a:ext>
              </a:extLst>
            </p:cNvPr>
            <p:cNvSpPr/>
            <p:nvPr/>
          </p:nvSpPr>
          <p:spPr>
            <a:xfrm rot="16200000">
              <a:off x="721318" y="-1260394"/>
              <a:ext cx="165098" cy="718148"/>
            </a:xfrm>
            <a:prstGeom prst="upArrow">
              <a:avLst/>
            </a:prstGeom>
            <a:solidFill>
              <a:srgbClr val="2C895B"/>
            </a:solidFill>
            <a:ln>
              <a:solidFill>
                <a:srgbClr val="2C895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12252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7" grpId="0" uiExpand="1" build="p" animBg="1"/>
      <p:bldP spid="20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Content Placeholder 2">
            <a:extLst>
              <a:ext uri="{FF2B5EF4-FFF2-40B4-BE49-F238E27FC236}">
                <a16:creationId xmlns:a16="http://schemas.microsoft.com/office/drawing/2014/main" id="{3C938D27-F659-1640-B19E-DDC679C9BAB1}"/>
              </a:ext>
            </a:extLst>
          </p:cNvPr>
          <p:cNvSpPr txBox="1">
            <a:spLocks/>
          </p:cNvSpPr>
          <p:nvPr/>
        </p:nvSpPr>
        <p:spPr>
          <a:xfrm>
            <a:off x="1389553" y="5717160"/>
            <a:ext cx="8594064" cy="93884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r1, 0		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r1 – 0 and sets flags on the result</a:t>
            </a:r>
          </a:p>
          <a:p>
            <a:pPr marL="0" indent="0">
              <a:buNone/>
            </a:pP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r1, r2		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r1 – r2 and sets flags on the result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2AA10A-AB1F-B546-9B6B-97FC5E802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537" y="-2628"/>
            <a:ext cx="10515600" cy="603658"/>
          </a:xfrm>
        </p:spPr>
        <p:txBody>
          <a:bodyPr/>
          <a:lstStyle/>
          <a:p>
            <a:r>
              <a:rPr lang="en-US" sz="3200" dirty="0" err="1"/>
              <a:t>cmp</a:t>
            </a:r>
            <a:r>
              <a:rPr lang="en-US" sz="3200" dirty="0"/>
              <a:t>/</a:t>
            </a:r>
            <a:r>
              <a:rPr lang="en-US" sz="3200" dirty="0" err="1"/>
              <a:t>cmm</a:t>
            </a:r>
            <a:r>
              <a:rPr lang="en-US" sz="3200" dirty="0"/>
              <a:t> – Making Conditional Tests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004166-69B8-C54C-89AD-C39CD6155C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86554" y="2879174"/>
            <a:ext cx="9561602" cy="1944942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Rn,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constant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Rn – constant; then sets condition flags </a:t>
            </a:r>
          </a:p>
          <a:p>
            <a:pPr marL="0" indent="0">
              <a:buNone/>
            </a:pP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cmm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Rn,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constant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Rn + constant; then sets condition flags</a:t>
            </a:r>
          </a:p>
          <a:p>
            <a:pPr marL="0" indent="0">
              <a:buNone/>
            </a:pP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Rn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 Rm        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Rn – Rm; then sets condition flags </a:t>
            </a:r>
          </a:p>
          <a:p>
            <a:pPr marL="0" indent="0">
              <a:buNone/>
            </a:pP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cmm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Rn,  Rm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Rn + Rm; then sets condition flags 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4600CD2-6CF8-754E-8200-BD1E83F9342C}"/>
              </a:ext>
            </a:extLst>
          </p:cNvPr>
          <p:cNvGrpSpPr/>
          <p:nvPr/>
        </p:nvGrpSpPr>
        <p:grpSpPr>
          <a:xfrm>
            <a:off x="578760" y="692146"/>
            <a:ext cx="5189623" cy="2073894"/>
            <a:chOff x="1005839" y="748523"/>
            <a:chExt cx="5189623" cy="2073894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55CEAD13-71C7-AA41-9B17-0E5E3E063C52}"/>
                </a:ext>
              </a:extLst>
            </p:cNvPr>
            <p:cNvGrpSpPr/>
            <p:nvPr/>
          </p:nvGrpSpPr>
          <p:grpSpPr>
            <a:xfrm>
              <a:off x="1005839" y="748523"/>
              <a:ext cx="5189623" cy="2073894"/>
              <a:chOff x="751338" y="457200"/>
              <a:chExt cx="5189623" cy="2073894"/>
            </a:xfrm>
          </p:grpSpPr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5371D108-E0AA-0848-860F-3E75D9FA65DD}"/>
                  </a:ext>
                </a:extLst>
              </p:cNvPr>
              <p:cNvSpPr/>
              <p:nvPr/>
            </p:nvSpPr>
            <p:spPr>
              <a:xfrm>
                <a:off x="751338" y="457200"/>
                <a:ext cx="5189623" cy="2073894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4FD77C54-05A5-744F-B9E9-544A67D5507B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4232984" y="931054"/>
                <a:ext cx="1" cy="441121"/>
              </a:xfrm>
              <a:prstGeom prst="straightConnector1">
                <a:avLst/>
              </a:prstGeom>
              <a:noFill/>
              <a:ln w="6350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D21C892-7937-924F-9559-BD68A83B95F7}"/>
                  </a:ext>
                </a:extLst>
              </p:cNvPr>
              <p:cNvSpPr txBox="1"/>
              <p:nvPr/>
            </p:nvSpPr>
            <p:spPr>
              <a:xfrm>
                <a:off x="3538876" y="1300444"/>
                <a:ext cx="2210862" cy="36933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</a:rPr>
                  <a:t>Operand 2 constant</a:t>
                </a: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DE5BF2C-2629-C744-8B0D-78CF7823E491}"/>
                  </a:ext>
                </a:extLst>
              </p:cNvPr>
              <p:cNvSpPr txBox="1"/>
              <p:nvPr/>
            </p:nvSpPr>
            <p:spPr>
              <a:xfrm>
                <a:off x="1106306" y="572258"/>
                <a:ext cx="1420217" cy="400110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 err="1">
                    <a:solidFill>
                      <a:schemeClr val="tx2"/>
                    </a:solidFill>
                  </a:rPr>
                  <a:t>cmp</a:t>
                </a:r>
                <a:r>
                  <a:rPr lang="en-US" sz="2000" b="1" dirty="0">
                    <a:solidFill>
                      <a:schemeClr val="tx2"/>
                    </a:solidFill>
                  </a:rPr>
                  <a:t>/</a:t>
                </a:r>
                <a:r>
                  <a:rPr lang="en-US" sz="2000" b="1" dirty="0" err="1">
                    <a:solidFill>
                      <a:schemeClr val="tx2"/>
                    </a:solidFill>
                  </a:rPr>
                  <a:t>cmm</a:t>
                </a:r>
                <a:endParaRPr lang="en-US" sz="2000" b="1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68C29FCD-938B-0642-8FE2-EA468EC551AE}"/>
                </a:ext>
              </a:extLst>
            </p:cNvPr>
            <p:cNvSpPr txBox="1"/>
            <p:nvPr/>
          </p:nvSpPr>
          <p:spPr>
            <a:xfrm>
              <a:off x="3599335" y="869773"/>
              <a:ext cx="668773" cy="40011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0">
              <a:solidFill>
                <a:schemeClr val="accent6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tx2"/>
                  </a:solidFill>
                </a:rPr>
                <a:t>rot4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AF681031-AD30-C54D-AB8A-D78530964807}"/>
                </a:ext>
              </a:extLst>
            </p:cNvPr>
            <p:cNvSpPr txBox="1"/>
            <p:nvPr/>
          </p:nvSpPr>
          <p:spPr>
            <a:xfrm>
              <a:off x="4263729" y="870913"/>
              <a:ext cx="853119" cy="40011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0">
              <a:solidFill>
                <a:schemeClr val="accent6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tx2"/>
                  </a:solidFill>
                </a:rPr>
                <a:t>imm8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FDC38710-D173-7840-8FBC-EDD4F1537E3C}"/>
                </a:ext>
              </a:extLst>
            </p:cNvPr>
            <p:cNvSpPr txBox="1"/>
            <p:nvPr/>
          </p:nvSpPr>
          <p:spPr>
            <a:xfrm>
              <a:off x="2770267" y="869800"/>
              <a:ext cx="838325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Rn</a:t>
              </a:r>
            </a:p>
          </p:txBody>
        </p: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F26798A9-E40D-DF4F-AEB5-3FE580F41AF2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3183055" y="1229490"/>
              <a:ext cx="1" cy="372879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8ED82A35-85C8-DA4D-A85A-A8032624032B}"/>
                </a:ext>
              </a:extLst>
            </p:cNvPr>
            <p:cNvSpPr txBox="1"/>
            <p:nvPr/>
          </p:nvSpPr>
          <p:spPr>
            <a:xfrm>
              <a:off x="2491784" y="1597118"/>
              <a:ext cx="1251233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operand 1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18CCB08B-EE05-024D-A260-3E26892CA59D}"/>
              </a:ext>
            </a:extLst>
          </p:cNvPr>
          <p:cNvGrpSpPr/>
          <p:nvPr/>
        </p:nvGrpSpPr>
        <p:grpSpPr>
          <a:xfrm>
            <a:off x="6621478" y="692147"/>
            <a:ext cx="4439659" cy="1343783"/>
            <a:chOff x="7351287" y="748523"/>
            <a:chExt cx="4439659" cy="1343783"/>
          </a:xfrm>
        </p:grpSpPr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587E1456-CE19-8E44-ACF0-B63B5158D0D6}"/>
                </a:ext>
              </a:extLst>
            </p:cNvPr>
            <p:cNvGrpSpPr/>
            <p:nvPr/>
          </p:nvGrpSpPr>
          <p:grpSpPr>
            <a:xfrm>
              <a:off x="7351287" y="748523"/>
              <a:ext cx="4439659" cy="1343783"/>
              <a:chOff x="787888" y="457200"/>
              <a:chExt cx="4439659" cy="1343783"/>
            </a:xfrm>
          </p:grpSpPr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CD915F3D-A940-384A-A89D-829A31AC5808}"/>
                  </a:ext>
                </a:extLst>
              </p:cNvPr>
              <p:cNvSpPr/>
              <p:nvPr/>
            </p:nvSpPr>
            <p:spPr>
              <a:xfrm>
                <a:off x="787888" y="457200"/>
                <a:ext cx="4439659" cy="1343783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5" name="Straight Arrow Connector 64">
                <a:extLst>
                  <a:ext uri="{FF2B5EF4-FFF2-40B4-BE49-F238E27FC236}">
                    <a16:creationId xmlns:a16="http://schemas.microsoft.com/office/drawing/2014/main" id="{5B1537C3-4AD2-DB4B-B388-5BB863A507F9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3818087" y="935537"/>
                <a:ext cx="1" cy="441121"/>
              </a:xfrm>
              <a:prstGeom prst="straightConnector1">
                <a:avLst/>
              </a:prstGeom>
              <a:noFill/>
              <a:ln w="6350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7F961CBE-8960-5B44-ACB5-9462B10CC03B}"/>
                  </a:ext>
                </a:extLst>
              </p:cNvPr>
              <p:cNvSpPr txBox="1"/>
              <p:nvPr/>
            </p:nvSpPr>
            <p:spPr>
              <a:xfrm>
                <a:off x="3639858" y="1300600"/>
                <a:ext cx="1274708" cy="36933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</a:rPr>
                  <a:t>Operand 2</a:t>
                </a:r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A281571F-F8F0-6E47-A4C7-F02C9176B2C1}"/>
                  </a:ext>
                </a:extLst>
              </p:cNvPr>
              <p:cNvSpPr txBox="1"/>
              <p:nvPr/>
            </p:nvSpPr>
            <p:spPr>
              <a:xfrm>
                <a:off x="1014686" y="572258"/>
                <a:ext cx="1485032" cy="400110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 err="1">
                    <a:solidFill>
                      <a:schemeClr val="tx2"/>
                    </a:solidFill>
                  </a:rPr>
                  <a:t>cmp</a:t>
                </a:r>
                <a:r>
                  <a:rPr lang="en-US" sz="2000" b="1" dirty="0">
                    <a:solidFill>
                      <a:schemeClr val="tx2"/>
                    </a:solidFill>
                  </a:rPr>
                  <a:t>/</a:t>
                </a:r>
                <a:r>
                  <a:rPr lang="en-US" sz="2000" b="1" dirty="0" err="1">
                    <a:solidFill>
                      <a:schemeClr val="tx2"/>
                    </a:solidFill>
                  </a:rPr>
                  <a:t>cmm</a:t>
                </a:r>
                <a:endParaRPr lang="en-US" sz="2000" b="1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405E515E-D899-B54A-8D61-4735C4F44E08}"/>
                </a:ext>
              </a:extLst>
            </p:cNvPr>
            <p:cNvSpPr txBox="1"/>
            <p:nvPr/>
          </p:nvSpPr>
          <p:spPr>
            <a:xfrm>
              <a:off x="9079165" y="869800"/>
              <a:ext cx="838325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Rn</a:t>
              </a:r>
            </a:p>
          </p:txBody>
        </p: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15FE4A25-6005-DA48-A8D5-9E29D5B21A5A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9502573" y="1255330"/>
              <a:ext cx="1" cy="372879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BE305E5F-DCFF-5B4A-A468-FA0B8D0F85E9}"/>
                </a:ext>
              </a:extLst>
            </p:cNvPr>
            <p:cNvSpPr txBox="1"/>
            <p:nvPr/>
          </p:nvSpPr>
          <p:spPr>
            <a:xfrm>
              <a:off x="8892252" y="1601193"/>
              <a:ext cx="1251233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operand 1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07C04821-8F93-574E-B53E-475A9DD5091E}"/>
                </a:ext>
              </a:extLst>
            </p:cNvPr>
            <p:cNvSpPr txBox="1"/>
            <p:nvPr/>
          </p:nvSpPr>
          <p:spPr>
            <a:xfrm>
              <a:off x="9921672" y="878860"/>
              <a:ext cx="834347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Rm</a:t>
              </a:r>
            </a:p>
          </p:txBody>
        </p:sp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id="{7A3246FE-7D9B-8545-A186-80C065D41A8F}"/>
              </a:ext>
            </a:extLst>
          </p:cNvPr>
          <p:cNvSpPr txBox="1"/>
          <p:nvPr/>
        </p:nvSpPr>
        <p:spPr>
          <a:xfrm>
            <a:off x="1711139" y="2015731"/>
            <a:ext cx="3866021" cy="646331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Bytes</a:t>
            </a:r>
            <a:r>
              <a:rPr lang="en-US" dirty="0"/>
              <a:t>: 0 &lt;= </a:t>
            </a:r>
            <a:r>
              <a:rPr lang="en-US" dirty="0">
                <a:solidFill>
                  <a:srgbClr val="0070C0"/>
                </a:solidFill>
              </a:rPr>
              <a:t>imm8</a:t>
            </a:r>
            <a:r>
              <a:rPr lang="en-US" dirty="0"/>
              <a:t> </a:t>
            </a:r>
            <a:r>
              <a:rPr lang="en-US" dirty="0">
                <a:solidFill>
                  <a:schemeClr val="tx2"/>
                </a:solidFill>
              </a:rPr>
              <a:t>&lt;= 255  + values from "rotating" rot 4 bits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B98E203-B019-F640-8547-25BE57257212}"/>
              </a:ext>
            </a:extLst>
          </p:cNvPr>
          <p:cNvSpPr txBox="1"/>
          <p:nvPr/>
        </p:nvSpPr>
        <p:spPr>
          <a:xfrm>
            <a:off x="1197395" y="4916695"/>
            <a:ext cx="9225438" cy="7078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en-US" sz="2000" dirty="0">
                <a:solidFill>
                  <a:srgbClr val="FF0000"/>
                </a:solidFill>
                <a:cs typeface="Courier New" panose="02070309020205020404" pitchFamily="49" charset="0"/>
              </a:rPr>
              <a:t>The values stored in the registers Rn and Rm are not changed</a:t>
            </a:r>
          </a:p>
          <a:p>
            <a:r>
              <a:rPr lang="en-US" altLang="en-US" sz="2000" dirty="0">
                <a:solidFill>
                  <a:schemeClr val="tx2"/>
                </a:solidFill>
                <a:cs typeface="Courier New" panose="02070309020205020404" pitchFamily="49" charset="0"/>
              </a:rPr>
              <a:t>The assembler will automatically </a:t>
            </a:r>
            <a:r>
              <a:rPr lang="en-US" altLang="en-US" sz="2000" dirty="0">
                <a:solidFill>
                  <a:schemeClr val="accent1"/>
                </a:solidFill>
                <a:cs typeface="Courier New" panose="02070309020205020404" pitchFamily="49" charset="0"/>
              </a:rPr>
              <a:t>substitute </a:t>
            </a:r>
            <a:r>
              <a:rPr lang="en-US" altLang="en-US" sz="2000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cmn</a:t>
            </a:r>
            <a:r>
              <a:rPr lang="en-US" altLang="en-US" sz="2000" dirty="0">
                <a:solidFill>
                  <a:schemeClr val="accent1"/>
                </a:solidFill>
                <a:cs typeface="Courier New" panose="02070309020205020404" pitchFamily="49" charset="0"/>
              </a:rPr>
              <a:t> for negative immediate values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57F829C-0639-7547-BC4F-75B762DFEF7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71317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 animBg="1"/>
      <p:bldP spid="3" grpId="0" uiExpand="1" build="p" animBg="1"/>
      <p:bldP spid="35" grpId="0" animBg="1"/>
      <p:bldP spid="28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0D13E-5DA3-4A40-AC9A-16FEFD8DFF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633" y="37845"/>
            <a:ext cx="10515600" cy="513474"/>
          </a:xfrm>
        </p:spPr>
        <p:txBody>
          <a:bodyPr/>
          <a:lstStyle/>
          <a:p>
            <a:r>
              <a:rPr lang="en-US" dirty="0"/>
              <a:t>Quick Overview of the Condition Bits/Flags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A4FDAE-1B1E-AA41-A98B-885F019373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45456" y="1842033"/>
            <a:ext cx="9921060" cy="4827007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000" dirty="0">
                <a:solidFill>
                  <a:schemeClr val="tx2"/>
                </a:solidFill>
              </a:rPr>
              <a:t>The CSPR is a special register (like the other registers) in the CPU</a:t>
            </a:r>
          </a:p>
          <a:p>
            <a:r>
              <a:rPr lang="en-US" sz="2000" dirty="0">
                <a:solidFill>
                  <a:schemeClr val="tx2"/>
                </a:solidFill>
              </a:rPr>
              <a:t>The </a:t>
            </a:r>
            <a:r>
              <a:rPr lang="en-US" sz="2000" dirty="0">
                <a:solidFill>
                  <a:srgbClr val="2C895B"/>
                </a:solidFill>
              </a:rPr>
              <a:t>four bits at the left </a:t>
            </a:r>
            <a:r>
              <a:rPr lang="en-US" sz="2000" dirty="0">
                <a:solidFill>
                  <a:schemeClr val="tx2"/>
                </a:solidFill>
              </a:rPr>
              <a:t>are called the </a:t>
            </a:r>
            <a:r>
              <a:rPr lang="en-US" sz="2000" dirty="0">
                <a:solidFill>
                  <a:srgbClr val="0070C0"/>
                </a:solidFill>
              </a:rPr>
              <a:t>Condition Code flags</a:t>
            </a:r>
          </a:p>
          <a:p>
            <a:pPr lvl="1"/>
            <a:r>
              <a:rPr lang="en-US" sz="2000" b="1" dirty="0">
                <a:solidFill>
                  <a:srgbClr val="2C895B"/>
                </a:solidFill>
              </a:rPr>
              <a:t>Summarize</a:t>
            </a:r>
            <a:r>
              <a:rPr lang="en-US" sz="2000" dirty="0">
                <a:solidFill>
                  <a:srgbClr val="2C895B"/>
                </a:solidFill>
              </a:rPr>
              <a:t> the </a:t>
            </a:r>
            <a:r>
              <a:rPr lang="en-US" sz="2000" b="1" dirty="0">
                <a:solidFill>
                  <a:srgbClr val="2C895B"/>
                </a:solidFill>
              </a:rPr>
              <a:t>result</a:t>
            </a:r>
            <a:r>
              <a:rPr lang="en-US" sz="2000" dirty="0">
                <a:solidFill>
                  <a:srgbClr val="2C895B"/>
                </a:solidFill>
              </a:rPr>
              <a:t> of a previous instruction</a:t>
            </a:r>
          </a:p>
          <a:p>
            <a:pPr lvl="1"/>
            <a:r>
              <a:rPr lang="en-US" sz="2000" dirty="0">
                <a:solidFill>
                  <a:schemeClr val="tx2"/>
                </a:solidFill>
              </a:rPr>
              <a:t>Not all instruction will change the CC bits</a:t>
            </a:r>
          </a:p>
          <a:p>
            <a:r>
              <a:rPr lang="en-US" sz="2000" b="1" dirty="0">
                <a:solidFill>
                  <a:srgbClr val="0070C0"/>
                </a:solidFill>
              </a:rPr>
              <a:t>Specifically, Condition Code flags</a:t>
            </a:r>
            <a:r>
              <a:rPr lang="en-US" sz="2000" b="1" dirty="0"/>
              <a:t> </a:t>
            </a:r>
            <a:r>
              <a:rPr lang="en-US" sz="2000" b="1" dirty="0">
                <a:solidFill>
                  <a:srgbClr val="FF0000"/>
                </a:solidFill>
              </a:rPr>
              <a:t>are set </a:t>
            </a:r>
            <a:r>
              <a:rPr lang="en-US" sz="2000" dirty="0"/>
              <a:t>by </a:t>
            </a:r>
            <a:r>
              <a:rPr lang="en-US" sz="2000" dirty="0" err="1"/>
              <a:t>cmm</a:t>
            </a:r>
            <a:r>
              <a:rPr lang="en-US" sz="2000" dirty="0"/>
              <a:t>/</a:t>
            </a:r>
            <a:r>
              <a:rPr lang="en-US" sz="2000" dirty="0" err="1"/>
              <a:t>cmp</a:t>
            </a:r>
            <a:r>
              <a:rPr lang="en-US" sz="2000" dirty="0"/>
              <a:t> (and others) 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Example:		</a:t>
            </a:r>
            <a:r>
              <a:rPr lang="en-US" sz="2000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r4, r3 </a:t>
            </a:r>
          </a:p>
          <a:p>
            <a:r>
              <a:rPr lang="en-US" sz="2000" b="1" dirty="0">
                <a:solidFill>
                  <a:srgbClr val="0070C0"/>
                </a:solidFill>
              </a:rPr>
              <a:t>N</a:t>
            </a:r>
            <a:r>
              <a:rPr lang="en-US" sz="2000" dirty="0"/>
              <a:t> (Negative) </a:t>
            </a:r>
            <a:r>
              <a:rPr lang="en-US" sz="2000" b="1" dirty="0"/>
              <a:t>flag</a:t>
            </a:r>
            <a:r>
              <a:rPr lang="en-US" sz="2000" dirty="0"/>
              <a:t>: Set to 1 when the result of r4 – r3 is negative, set to 0 otherwise</a:t>
            </a:r>
          </a:p>
          <a:p>
            <a:r>
              <a:rPr lang="en-US" sz="2000" b="1" dirty="0">
                <a:solidFill>
                  <a:srgbClr val="0070C0"/>
                </a:solidFill>
              </a:rPr>
              <a:t>Z</a:t>
            </a:r>
            <a:r>
              <a:rPr lang="en-US" sz="2000" b="1" dirty="0"/>
              <a:t> (Zero) flag: </a:t>
            </a:r>
            <a:r>
              <a:rPr lang="en-US" sz="2000" dirty="0"/>
              <a:t>Set to 1 when the results of r4 – r3 is 0, set to 0 otherwise</a:t>
            </a:r>
          </a:p>
          <a:p>
            <a:r>
              <a:rPr lang="en-US" sz="2000" b="1" dirty="0">
                <a:solidFill>
                  <a:srgbClr val="0070C0"/>
                </a:solidFill>
              </a:rPr>
              <a:t>C</a:t>
            </a:r>
            <a:r>
              <a:rPr lang="en-US" sz="2000" b="1" dirty="0"/>
              <a:t> (Carry bit) flag: </a:t>
            </a:r>
            <a:r>
              <a:rPr lang="en-US" sz="2000" dirty="0"/>
              <a:t>Set to 1 when r4 – r3 does not have a borrow, set to 0 otherwise</a:t>
            </a:r>
          </a:p>
          <a:p>
            <a:r>
              <a:rPr lang="en-US" sz="2000" b="1" dirty="0"/>
              <a:t>V flag </a:t>
            </a:r>
            <a:r>
              <a:rPr lang="en-US" sz="2000" dirty="0"/>
              <a:t>(</a:t>
            </a:r>
            <a:r>
              <a:rPr lang="en-US" sz="2000" dirty="0" err="1"/>
              <a:t>o</a:t>
            </a:r>
            <a:r>
              <a:rPr lang="en-US" sz="2000" dirty="0" err="1">
                <a:solidFill>
                  <a:srgbClr val="0070C0"/>
                </a:solidFill>
              </a:rPr>
              <a:t>V</a:t>
            </a:r>
            <a:r>
              <a:rPr lang="en-US" sz="2000" dirty="0" err="1"/>
              <a:t>erflow</a:t>
            </a:r>
            <a:r>
              <a:rPr lang="en-US" sz="2000" dirty="0"/>
              <a:t>): Set to 1 when r4 – r3 causes an overflow, set to 0 otherwise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6A421CF-1E83-B842-933C-DB2C773C68BC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2270284" y="557808"/>
            <a:ext cx="7239000" cy="777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3D06BD7-8BCB-BA49-9330-A7C46840EE4C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2270284" y="557808"/>
            <a:ext cx="533400" cy="77724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B366B1B-F0B1-9341-A037-32D1D97BE077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2803684" y="557808"/>
            <a:ext cx="533400" cy="77724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7554661-3100-574F-9668-EFDB1729A354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3337084" y="557808"/>
            <a:ext cx="533400" cy="77724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E131CA4-70B4-D446-BD73-DE37F3F88D39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3870484" y="557808"/>
            <a:ext cx="533400" cy="77724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65A02C-109E-EF48-A609-935BE96846BE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731534" y="654040"/>
            <a:ext cx="10278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CPSR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F2F009B-EE2F-7342-A56B-7564C0184265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2236422" y="1335048"/>
            <a:ext cx="4443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31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FB42C8-2FF3-3C45-A282-55396CE2C901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2827398" y="1335048"/>
            <a:ext cx="4840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30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BD5253-F65C-294F-AEA2-344D790DDD1E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3370945" y="1335048"/>
            <a:ext cx="5251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29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2FE96F8-21D8-4C4C-95E7-A5707539479D}"/>
              </a:ext>
            </a:extLst>
          </p:cNvPr>
          <p:cNvSpPr txBox="1"/>
          <p:nvPr>
            <p:custDataLst>
              <p:tags r:id="rId10"/>
            </p:custDataLst>
          </p:nvPr>
        </p:nvSpPr>
        <p:spPr>
          <a:xfrm>
            <a:off x="3870484" y="1335048"/>
            <a:ext cx="7789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28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D1733A6-3C93-8C40-B5C8-4912A55959C3}"/>
              </a:ext>
            </a:extLst>
          </p:cNvPr>
          <p:cNvSpPr txBox="1"/>
          <p:nvPr>
            <p:custDataLst>
              <p:tags r:id="rId11"/>
            </p:custDataLst>
          </p:nvPr>
        </p:nvSpPr>
        <p:spPr>
          <a:xfrm>
            <a:off x="8041391" y="1258897"/>
            <a:ext cx="15510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5              0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0BC52AF-A0E9-3D4E-A2DC-CCF871319719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8015764" y="551319"/>
            <a:ext cx="1527382" cy="77724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Execution Mode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EDA4E53-CF00-D249-B89D-B73DA45184A5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335278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16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0D13E-5DA3-4A40-AC9A-16FEFD8DFF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078" y="112282"/>
            <a:ext cx="11869700" cy="513474"/>
          </a:xfrm>
        </p:spPr>
        <p:txBody>
          <a:bodyPr/>
          <a:lstStyle/>
          <a:p>
            <a:r>
              <a:rPr lang="en-US" dirty="0"/>
              <a:t>Conditional Branch: Changing the Next Instruction to Execute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D6D3376-775B-A94D-8899-7BF14B6FCCB4}"/>
              </a:ext>
            </a:extLst>
          </p:cNvPr>
          <p:cNvSpPr txBox="1">
            <a:spLocks/>
          </p:cNvSpPr>
          <p:nvPr/>
        </p:nvSpPr>
        <p:spPr>
          <a:xfrm>
            <a:off x="365842" y="632781"/>
            <a:ext cx="5235968" cy="592938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0"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endParaRPr lang="en-US" sz="2000" b="1" dirty="0"/>
          </a:p>
          <a:p>
            <a:pPr marL="0" indent="0">
              <a:buFont typeface="Arial" panose="020B0604020202020204" pitchFamily="34" charset="0"/>
              <a:buNone/>
            </a:pPr>
            <a:endParaRPr lang="en-US" sz="800" b="1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b="1" dirty="0"/>
              <a:t>Branch </a:t>
            </a:r>
            <a:r>
              <a:rPr lang="en-US" sz="2000" dirty="0">
                <a:solidFill>
                  <a:schemeClr val="tx2"/>
                </a:solidFill>
              </a:rPr>
              <a:t>instruction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sz="2000" b="1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en-US" sz="2000" b="1" u="sng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suffix</a:t>
            </a:r>
            <a:r>
              <a:rPr lang="en-US" sz="20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r>
              <a:rPr lang="en-US" sz="2000" b="1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</a:t>
            </a:r>
            <a:r>
              <a:rPr lang="en-US" sz="2000" b="1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label</a:t>
            </a:r>
            <a:endParaRPr lang="en-US" sz="2000" b="1" dirty="0">
              <a:solidFill>
                <a:srgbClr val="F3753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/>
              <a:t>B</a:t>
            </a:r>
            <a:r>
              <a:rPr lang="en-US" sz="2000" dirty="0">
                <a:solidFill>
                  <a:srgbClr val="7030A0"/>
                </a:solidFill>
              </a:rPr>
              <a:t>its in the condition field </a:t>
            </a:r>
            <a:r>
              <a:rPr lang="en-US" sz="2000" dirty="0"/>
              <a:t>specify the </a:t>
            </a:r>
            <a:r>
              <a:rPr lang="en-US" sz="2000" b="1" dirty="0">
                <a:solidFill>
                  <a:srgbClr val="0070C0"/>
                </a:solidFill>
              </a:rPr>
              <a:t>conditions</a:t>
            </a:r>
            <a:r>
              <a:rPr lang="en-US" sz="2000" dirty="0">
                <a:solidFill>
                  <a:srgbClr val="0070C0"/>
                </a:solidFill>
              </a:rPr>
              <a:t> when the branch happens</a:t>
            </a:r>
          </a:p>
          <a:p>
            <a:r>
              <a:rPr lang="en-US" sz="2000" dirty="0">
                <a:solidFill>
                  <a:schemeClr val="tx2"/>
                </a:solidFill>
              </a:rPr>
              <a:t>If the </a:t>
            </a:r>
            <a:r>
              <a:rPr lang="en-US" sz="2000" dirty="0">
                <a:solidFill>
                  <a:srgbClr val="7030A0"/>
                </a:solidFill>
              </a:rPr>
              <a:t>condition evaluates </a:t>
            </a:r>
            <a:r>
              <a:rPr lang="en-US" sz="2000" dirty="0">
                <a:solidFill>
                  <a:schemeClr val="tx2"/>
                </a:solidFill>
              </a:rPr>
              <a:t>to be </a:t>
            </a:r>
            <a:r>
              <a:rPr lang="en-US" sz="2000" dirty="0">
                <a:solidFill>
                  <a:srgbClr val="2C895B"/>
                </a:solidFill>
              </a:rPr>
              <a:t>true, </a:t>
            </a:r>
            <a:r>
              <a:rPr lang="en-US" sz="2000" dirty="0">
                <a:solidFill>
                  <a:schemeClr val="tx2"/>
                </a:solidFill>
              </a:rPr>
              <a:t>the </a:t>
            </a:r>
            <a:r>
              <a:rPr lang="en-US" sz="2000" dirty="0">
                <a:solidFill>
                  <a:srgbClr val="C00000"/>
                </a:solidFill>
              </a:rPr>
              <a:t>next instruction executed</a:t>
            </a:r>
            <a:r>
              <a:rPr lang="en-US" sz="2000" dirty="0">
                <a:solidFill>
                  <a:srgbClr val="2C895B"/>
                </a:solidFill>
              </a:rPr>
              <a:t> is located at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</a:t>
            </a:r>
            <a:r>
              <a:rPr lang="en-US" sz="2000" b="1" dirty="0" err="1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label</a:t>
            </a:r>
            <a:r>
              <a:rPr lang="en-US" sz="2000" b="1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000" dirty="0">
                <a:solidFill>
                  <a:schemeClr val="tx2"/>
                </a:solidFill>
              </a:rPr>
              <a:t>If the </a:t>
            </a:r>
            <a:r>
              <a:rPr lang="en-US" sz="2000" dirty="0">
                <a:solidFill>
                  <a:srgbClr val="7030A0"/>
                </a:solidFill>
              </a:rPr>
              <a:t>condition evaluates </a:t>
            </a:r>
            <a:r>
              <a:rPr lang="en-US" sz="2000" dirty="0">
                <a:solidFill>
                  <a:schemeClr val="tx2"/>
                </a:solidFill>
              </a:rPr>
              <a:t>to be </a:t>
            </a:r>
            <a:r>
              <a:rPr lang="en-US" sz="2000" dirty="0">
                <a:solidFill>
                  <a:srgbClr val="FF0000"/>
                </a:solidFill>
              </a:rPr>
              <a:t>false</a:t>
            </a:r>
            <a:r>
              <a:rPr lang="en-US" sz="2000" dirty="0">
                <a:solidFill>
                  <a:srgbClr val="2C895B"/>
                </a:solidFill>
              </a:rPr>
              <a:t>,</a:t>
            </a:r>
            <a:r>
              <a:rPr lang="en-US" sz="2000" dirty="0"/>
              <a:t> the </a:t>
            </a:r>
            <a:r>
              <a:rPr lang="en-US" sz="2000" dirty="0">
                <a:solidFill>
                  <a:srgbClr val="C00000"/>
                </a:solidFill>
              </a:rPr>
              <a:t>next instruction executed</a:t>
            </a:r>
            <a:r>
              <a:rPr lang="en-US" sz="2000" dirty="0"/>
              <a:t> is located </a:t>
            </a:r>
            <a:r>
              <a:rPr lang="en-US" sz="2000" dirty="0">
                <a:solidFill>
                  <a:srgbClr val="0070C0"/>
                </a:solidFill>
              </a:rPr>
              <a:t>immediately after the branch</a:t>
            </a:r>
          </a:p>
          <a:p>
            <a:r>
              <a:rPr lang="en-US" sz="2000" dirty="0">
                <a:solidFill>
                  <a:schemeClr val="accent1"/>
                </a:solidFill>
                <a:cs typeface="Consolas" panose="020B0609020204030204" pitchFamily="49" charset="0"/>
              </a:rPr>
              <a:t>Unconditional branch </a:t>
            </a:r>
            <a:r>
              <a:rPr lang="en-US" sz="2000" dirty="0">
                <a:solidFill>
                  <a:schemeClr val="tx2"/>
                </a:solidFill>
                <a:cs typeface="Consolas" panose="020B0609020204030204" pitchFamily="49" charset="0"/>
              </a:rPr>
              <a:t>is when the condition is </a:t>
            </a:r>
            <a:r>
              <a:rPr lang="en-US" sz="2000" i="1" dirty="0">
                <a:solidFill>
                  <a:srgbClr val="2C895B"/>
                </a:solidFill>
                <a:cs typeface="Consolas" panose="020B0609020204030204" pitchFamily="49" charset="0"/>
              </a:rPr>
              <a:t>"always"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78AB42-1CC0-B340-B15B-25F18A4E1E0C}"/>
              </a:ext>
            </a:extLst>
          </p:cNvPr>
          <p:cNvSpPr txBox="1"/>
          <p:nvPr/>
        </p:nvSpPr>
        <p:spPr>
          <a:xfrm>
            <a:off x="2465534" y="799881"/>
            <a:ext cx="1351554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tx2"/>
                </a:solidFill>
              </a:rPr>
              <a:t>b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C58975-0B25-F64F-BD5E-F71D752ACC52}"/>
              </a:ext>
            </a:extLst>
          </p:cNvPr>
          <p:cNvSpPr txBox="1"/>
          <p:nvPr/>
        </p:nvSpPr>
        <p:spPr>
          <a:xfrm>
            <a:off x="3792784" y="799881"/>
            <a:ext cx="1049648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imm24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00B5B0-2BFE-004E-BDC1-8CE82CF52B58}"/>
              </a:ext>
            </a:extLst>
          </p:cNvPr>
          <p:cNvSpPr txBox="1"/>
          <p:nvPr/>
        </p:nvSpPr>
        <p:spPr>
          <a:xfrm>
            <a:off x="1088073" y="799881"/>
            <a:ext cx="1351554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err="1">
                <a:solidFill>
                  <a:schemeClr val="tx2"/>
                </a:solidFill>
              </a:rPr>
              <a:t>cond</a:t>
            </a:r>
            <a:endParaRPr lang="en-US" sz="2000" b="1" dirty="0">
              <a:solidFill>
                <a:schemeClr val="tx2"/>
              </a:solidFill>
            </a:endParaRP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9DCAE74D-D56E-EC4F-A1F9-009FAA9C4927}"/>
              </a:ext>
            </a:extLst>
          </p:cNvPr>
          <p:cNvGraphicFramePr>
            <a:graphicFrameLocks noGrp="1"/>
          </p:cNvGraphicFramePr>
          <p:nvPr/>
        </p:nvGraphicFramePr>
        <p:xfrm>
          <a:off x="5738117" y="632782"/>
          <a:ext cx="6318416" cy="5318115"/>
        </p:xfrm>
        <a:graphic>
          <a:graphicData uri="http://schemas.openxmlformats.org/drawingml/2006/table">
            <a:tbl>
              <a:tblPr firstRow="1" firstCol="1" lastRow="1" lastCol="1" bandRow="1" bandCol="1"/>
              <a:tblGrid>
                <a:gridCol w="1095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941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2867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6527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Condition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8759" marB="875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Meaning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8759" marB="875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Flag Checked  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8759" marB="875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40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BEQ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Equal</a:t>
                      </a:r>
                      <a:endParaRPr lang="en-US" sz="180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Z = 1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40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BNE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Not equal</a:t>
                      </a:r>
                      <a:endParaRPr lang="en-US" sz="180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Z = 0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40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BGE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Signed ≥ ("Greater than or Equal")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N = V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7534099"/>
                  </a:ext>
                </a:extLst>
              </a:tr>
              <a:tr h="2840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BLT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Signed &lt; ("Less Than")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N ≠ V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5728908"/>
                  </a:ext>
                </a:extLst>
              </a:tr>
              <a:tr h="2840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BGT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Signed &gt; ("Greater Than")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Z = 0 &amp;&amp; N = V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8718508"/>
                  </a:ext>
                </a:extLst>
              </a:tr>
              <a:tr h="2840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BLE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Signed ≤ ("Less than or Equal")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Z = 1 || N ≠ V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3438548"/>
                  </a:ext>
                </a:extLst>
              </a:tr>
              <a:tr h="2840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BHS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Unsigned ≥ ("Higher or Same") or Carry Set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C = 1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40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BLO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Unsigned &lt; ("Lower") or Carry Clear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C = 0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40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BHI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Unsigned &gt; ("Higher")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C = 1 &amp;&amp; Z = 0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4185093"/>
                  </a:ext>
                </a:extLst>
              </a:tr>
              <a:tr h="2840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BLS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Unsigned ≤ ("Lower or Same")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C = 0 || Z = 1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1409691"/>
                  </a:ext>
                </a:extLst>
              </a:tr>
              <a:tr h="2840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BMI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Minus/negative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N = 1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40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BPL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Plus - positive or zero (non-negative)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N = 0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40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BVS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Overflow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V = 1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40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BVC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No overflow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V = 0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40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B (BAL)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Always (unconditional)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B390338D-065E-894D-A4E2-A44D7701995F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755974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animBg="1"/>
      <p:bldP spid="9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0D13E-5DA3-4A40-AC9A-16FEFD8DFF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078" y="112282"/>
            <a:ext cx="11869700" cy="513474"/>
          </a:xfrm>
        </p:spPr>
        <p:txBody>
          <a:bodyPr/>
          <a:lstStyle/>
          <a:p>
            <a:r>
              <a:rPr lang="en-US" dirty="0"/>
              <a:t>Conditional Branch: Changing the Next Instruction to Execute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90F53BDD-6985-1D43-888E-41C7565C5140}"/>
              </a:ext>
            </a:extLst>
          </p:cNvPr>
          <p:cNvSpPr/>
          <p:nvPr/>
        </p:nvSpPr>
        <p:spPr bwMode="auto">
          <a:xfrm>
            <a:off x="1496270" y="564461"/>
            <a:ext cx="6839656" cy="2533650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altLang="en-US" sz="22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alt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r3, r4</a:t>
            </a:r>
            <a:endParaRPr lang="en-US" altLang="en-US" sz="22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200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beq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	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Ldone</a:t>
            </a:r>
            <a:endParaRPr lang="en-US" sz="2200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2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otherwise fall through do the </a:t>
            </a: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</a:t>
            </a:r>
          </a:p>
          <a:p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</a:t>
            </a:r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r1, r2, 1</a:t>
            </a:r>
          </a:p>
          <a:p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now fall through to mov</a:t>
            </a:r>
          </a:p>
          <a:p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Ldone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mov	r3, r1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90338D-065E-894D-A4E2-A44D7701995F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F06C6F2A-A9E1-618E-512D-9DE518CAD0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0388652"/>
              </p:ext>
            </p:extLst>
          </p:nvPr>
        </p:nvGraphicFramePr>
        <p:xfrm>
          <a:off x="603843" y="3324829"/>
          <a:ext cx="5683410" cy="1005891"/>
        </p:xfrm>
        <a:graphic>
          <a:graphicData uri="http://schemas.openxmlformats.org/drawingml/2006/table">
            <a:tbl>
              <a:tblPr firstRow="1" firstCol="1" lastRow="1" lastCol="1" bandRow="1" bandCol="1"/>
              <a:tblGrid>
                <a:gridCol w="11692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91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649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6527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Condition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8759" marB="875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Meaning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8759" marB="875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Flag Checked  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8759" marB="875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40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BEQ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Equal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Z = 1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40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B 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Always (unconditional)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4982812"/>
                  </a:ext>
                </a:extLst>
              </a:tr>
            </a:tbl>
          </a:graphicData>
        </a:graphic>
      </p:graphicFrame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E3A2B9AB-7921-3D1B-42E2-07F808BCD3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56273" y="4484516"/>
            <a:ext cx="10683969" cy="2179370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sz="2000" dirty="0"/>
              <a:t>Use a </a:t>
            </a:r>
            <a:r>
              <a:rPr lang="en-US" sz="2000" b="1" dirty="0" err="1"/>
              <a:t>cmp</a:t>
            </a:r>
            <a:r>
              <a:rPr lang="en-US" sz="2000" b="1" dirty="0"/>
              <a:t>/</a:t>
            </a:r>
            <a:r>
              <a:rPr lang="en-US" sz="2000" b="1" dirty="0" err="1"/>
              <a:t>cmm</a:t>
            </a:r>
            <a:r>
              <a:rPr lang="en-US" sz="2000" dirty="0"/>
              <a:t> instruction to set the condition bits</a:t>
            </a:r>
          </a:p>
          <a:p>
            <a:pPr marL="354012" indent="-342900">
              <a:buFont typeface="+mj-lt"/>
              <a:buAutoNum type="arabicPeriod"/>
            </a:pPr>
            <a:r>
              <a:rPr lang="en-US" sz="2000" dirty="0"/>
              <a:t>Follow the </a:t>
            </a:r>
            <a:r>
              <a:rPr lang="en-US" sz="2000" b="1" dirty="0" err="1"/>
              <a:t>cmp</a:t>
            </a:r>
            <a:r>
              <a:rPr lang="en-US" sz="2000" b="1" dirty="0"/>
              <a:t>/</a:t>
            </a:r>
            <a:r>
              <a:rPr lang="en-US" sz="2000" b="1" dirty="0" err="1"/>
              <a:t>cmm</a:t>
            </a:r>
            <a:r>
              <a:rPr lang="en-US" sz="2000" dirty="0"/>
              <a:t> </a:t>
            </a:r>
            <a:r>
              <a:rPr lang="en-US" sz="2000" b="1" dirty="0">
                <a:solidFill>
                  <a:schemeClr val="accent1"/>
                </a:solidFill>
              </a:rPr>
              <a:t>with one or more variants of the </a:t>
            </a:r>
            <a:r>
              <a:rPr lang="en-US" sz="2000" b="1" u="sng" dirty="0">
                <a:solidFill>
                  <a:schemeClr val="accent1"/>
                </a:solidFill>
              </a:rPr>
              <a:t>conditional</a:t>
            </a:r>
            <a:r>
              <a:rPr lang="en-US" sz="2000" b="1" dirty="0">
                <a:solidFill>
                  <a:schemeClr val="accent1"/>
                </a:solidFill>
              </a:rPr>
              <a:t> branch instruction</a:t>
            </a:r>
            <a:r>
              <a:rPr lang="en-US" sz="2000" dirty="0"/>
              <a:t> </a:t>
            </a:r>
            <a:r>
              <a:rPr lang="en-US" sz="2000" b="1" dirty="0">
                <a:solidFill>
                  <a:srgbClr val="0070C0"/>
                </a:solidFill>
              </a:rPr>
              <a:t>Conditional branch instructions </a:t>
            </a:r>
            <a:r>
              <a:rPr lang="en-US" sz="2000" dirty="0"/>
              <a:t>if evaluate to true (bases on the CC bits set) will go to the instruction with the branch label. Otherwise, it executes the instruction that follows</a:t>
            </a:r>
          </a:p>
          <a:p>
            <a:pPr marL="354012" indent="-342900"/>
            <a:r>
              <a:rPr lang="en-US" sz="2000" dirty="0"/>
              <a:t>You can have </a:t>
            </a:r>
            <a:r>
              <a:rPr lang="en-US" sz="2000" dirty="0">
                <a:solidFill>
                  <a:srgbClr val="2C895B"/>
                </a:solidFill>
              </a:rPr>
              <a:t>one or more conditional branches </a:t>
            </a:r>
            <a:r>
              <a:rPr lang="en-US" sz="2000" dirty="0"/>
              <a:t>after a single </a:t>
            </a:r>
            <a:r>
              <a:rPr lang="en-US" sz="2000" dirty="0" err="1"/>
              <a:t>cmp</a:t>
            </a:r>
            <a:r>
              <a:rPr lang="en-US" sz="2000" dirty="0"/>
              <a:t>/</a:t>
            </a:r>
            <a:r>
              <a:rPr lang="en-US" sz="2000" dirty="0" err="1"/>
              <a:t>cmm</a:t>
            </a:r>
            <a:endParaRPr lang="en-US" sz="2000" dirty="0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92F19797-8FFF-3434-F338-6C5DE7339138}"/>
              </a:ext>
            </a:extLst>
          </p:cNvPr>
          <p:cNvSpPr/>
          <p:nvPr/>
        </p:nvSpPr>
        <p:spPr bwMode="auto">
          <a:xfrm>
            <a:off x="6473072" y="3421421"/>
            <a:ext cx="4496585" cy="855107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en-US" sz="24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alt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r3, r4 </a:t>
            </a:r>
            <a:r>
              <a:rPr lang="en-US" altLang="en-US" sz="24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r3 – r4</a:t>
            </a:r>
          </a:p>
          <a:p>
            <a:r>
              <a:rPr lang="en-US" altLang="en-US" sz="24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if r3 != r4 sets Z = 0</a:t>
            </a:r>
          </a:p>
        </p:txBody>
      </p:sp>
      <p:sp>
        <p:nvSpPr>
          <p:cNvPr id="20" name="U-Turn Arrow 19">
            <a:extLst>
              <a:ext uri="{FF2B5EF4-FFF2-40B4-BE49-F238E27FC236}">
                <a16:creationId xmlns:a16="http://schemas.microsoft.com/office/drawing/2014/main" id="{39ED1C39-AF19-3FEA-3554-E1B5E955D602}"/>
              </a:ext>
            </a:extLst>
          </p:cNvPr>
          <p:cNvSpPr/>
          <p:nvPr/>
        </p:nvSpPr>
        <p:spPr>
          <a:xfrm rot="5400000" flipV="1">
            <a:off x="849116" y="981070"/>
            <a:ext cx="1429748" cy="1839948"/>
          </a:xfrm>
          <a:prstGeom prst="uturnArrow">
            <a:avLst>
              <a:gd name="adj1" fmla="val 4843"/>
              <a:gd name="adj2" fmla="val 6823"/>
              <a:gd name="adj3" fmla="val 25965"/>
              <a:gd name="adj4" fmla="val 43750"/>
              <a:gd name="adj5" fmla="val 5298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0926F77E-4226-507E-A1DF-48C2C8D4E288}"/>
              </a:ext>
            </a:extLst>
          </p:cNvPr>
          <p:cNvSpPr/>
          <p:nvPr/>
        </p:nvSpPr>
        <p:spPr bwMode="auto">
          <a:xfrm>
            <a:off x="8445872" y="1043103"/>
            <a:ext cx="2870129" cy="114014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(r3 != r4)</a:t>
            </a:r>
          </a:p>
          <a:p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= r2 + 1;</a:t>
            </a:r>
          </a:p>
          <a:p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r3 = r1;</a:t>
            </a:r>
          </a:p>
        </p:txBody>
      </p:sp>
    </p:spTree>
    <p:extLst>
      <p:ext uri="{BB962C8B-B14F-4D97-AF65-F5344CB8AC3E}">
        <p14:creationId xmlns:p14="http://schemas.microsoft.com/office/powerpoint/2010/main" val="666425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7" grpId="0" uiExpand="1" build="p" animBg="1"/>
      <p:bldP spid="1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 60">
            <a:extLst>
              <a:ext uri="{FF2B5EF4-FFF2-40B4-BE49-F238E27FC236}">
                <a16:creationId xmlns:a16="http://schemas.microsoft.com/office/drawing/2014/main" id="{2AF43DF5-FE73-26EC-CBB2-910AF804DDB0}"/>
              </a:ext>
            </a:extLst>
          </p:cNvPr>
          <p:cNvSpPr/>
          <p:nvPr/>
        </p:nvSpPr>
        <p:spPr>
          <a:xfrm>
            <a:off x="494816" y="543421"/>
            <a:ext cx="2446776" cy="613713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52A6042-EDE9-06E5-C0C5-4BC6659C69A2}"/>
              </a:ext>
            </a:extLst>
          </p:cNvPr>
          <p:cNvSpPr/>
          <p:nvPr/>
        </p:nvSpPr>
        <p:spPr>
          <a:xfrm>
            <a:off x="9826991" y="56230"/>
            <a:ext cx="2296735" cy="65913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F1AAEF-8AC3-6648-908C-61F6B1692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977" y="78003"/>
            <a:ext cx="4962709" cy="445308"/>
          </a:xfrm>
        </p:spPr>
        <p:txBody>
          <a:bodyPr/>
          <a:lstStyle/>
          <a:p>
            <a:r>
              <a:rPr lang="en-US" dirty="0"/>
              <a:t>32-Bit Arm - Registers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6EBF47F-5C2D-D145-A3A1-A49E748699EF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030279" y="1000856"/>
            <a:ext cx="6643172" cy="4508300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200" dirty="0">
                <a:solidFill>
                  <a:srgbClr val="0070C0"/>
                </a:solidFill>
              </a:rPr>
              <a:t>Registers</a:t>
            </a:r>
            <a:r>
              <a:rPr lang="en-US" sz="2200" dirty="0"/>
              <a:t> are </a:t>
            </a:r>
            <a:r>
              <a:rPr lang="en-US" sz="2200" b="1" dirty="0">
                <a:solidFill>
                  <a:schemeClr val="accent5"/>
                </a:solidFill>
              </a:rPr>
              <a:t>memory located within the CPU</a:t>
            </a:r>
          </a:p>
          <a:p>
            <a:pPr>
              <a:lnSpc>
                <a:spcPct val="100000"/>
              </a:lnSpc>
            </a:pPr>
            <a:r>
              <a:rPr lang="en-US" sz="2200" b="1" dirty="0">
                <a:solidFill>
                  <a:schemeClr val="accent5"/>
                </a:solidFill>
              </a:rPr>
              <a:t>Registers are the </a:t>
            </a:r>
            <a:r>
              <a:rPr lang="en-US" sz="2200" b="1" u="sng" dirty="0">
                <a:solidFill>
                  <a:schemeClr val="accent5"/>
                </a:solidFill>
              </a:rPr>
              <a:t>fastest</a:t>
            </a:r>
            <a:r>
              <a:rPr lang="en-US" sz="2200" dirty="0">
                <a:solidFill>
                  <a:schemeClr val="accent5"/>
                </a:solidFill>
              </a:rPr>
              <a:t> </a:t>
            </a:r>
            <a:r>
              <a:rPr lang="en-US" sz="2200" dirty="0">
                <a:solidFill>
                  <a:srgbClr val="C00000"/>
                </a:solidFill>
              </a:rPr>
              <a:t>read and write </a:t>
            </a:r>
            <a:r>
              <a:rPr lang="en-US" sz="2200" dirty="0">
                <a:solidFill>
                  <a:schemeClr val="accent5"/>
                </a:solidFill>
              </a:rPr>
              <a:t>storage</a:t>
            </a:r>
            <a:endParaRPr lang="en-US" sz="2200" dirty="0"/>
          </a:p>
          <a:p>
            <a:pPr>
              <a:lnSpc>
                <a:spcPct val="100000"/>
              </a:lnSpc>
            </a:pPr>
            <a:r>
              <a:rPr lang="en-US" sz="2200" dirty="0">
                <a:solidFill>
                  <a:srgbClr val="C00000"/>
                </a:solidFill>
              </a:rPr>
              <a:t>Register</a:t>
            </a:r>
            <a:r>
              <a:rPr lang="en-US" sz="2200" dirty="0"/>
              <a:t> </a:t>
            </a:r>
            <a:r>
              <a:rPr lang="en-US" sz="2200" dirty="0">
                <a:solidFill>
                  <a:srgbClr val="0070C0"/>
                </a:solidFill>
              </a:rPr>
              <a:t>is </a:t>
            </a:r>
            <a:r>
              <a:rPr lang="en-US" sz="2200" b="1" dirty="0">
                <a:solidFill>
                  <a:srgbClr val="0070C0"/>
                </a:solidFill>
              </a:rPr>
              <a:t>word size in length</a:t>
            </a:r>
            <a:r>
              <a:rPr lang="en-US" sz="2200" dirty="0"/>
              <a:t> stores 32-bit values</a:t>
            </a:r>
            <a:endParaRPr lang="en-US" sz="2200" dirty="0">
              <a:solidFill>
                <a:schemeClr val="tx2"/>
              </a:solidFill>
            </a:endParaRPr>
          </a:p>
          <a:p>
            <a:pPr lvl="1"/>
            <a:r>
              <a:rPr lang="en-US" sz="2200" dirty="0">
                <a:solidFill>
                  <a:schemeClr val="tx2"/>
                </a:solidFill>
              </a:rPr>
              <a:t>Memory is accessed using </a:t>
            </a:r>
            <a:r>
              <a:rPr lang="en-US" sz="2200" dirty="0">
                <a:solidFill>
                  <a:srgbClr val="FF0000"/>
                </a:solidFill>
              </a:rPr>
              <a:t>pointers</a:t>
            </a:r>
            <a:r>
              <a:rPr lang="en-US" sz="2200" dirty="0">
                <a:solidFill>
                  <a:schemeClr val="tx2"/>
                </a:solidFill>
              </a:rPr>
              <a:t> in registers</a:t>
            </a:r>
          </a:p>
          <a:p>
            <a:r>
              <a:rPr lang="en-US" sz="2200" dirty="0">
                <a:solidFill>
                  <a:schemeClr val="tx2"/>
                </a:solidFill>
              </a:rPr>
              <a:t>In assembly language the registers have </a:t>
            </a:r>
            <a:r>
              <a:rPr lang="en-US" sz="2200" dirty="0">
                <a:solidFill>
                  <a:srgbClr val="2C895B"/>
                </a:solidFill>
              </a:rPr>
              <a:t>predefined</a:t>
            </a:r>
            <a:r>
              <a:rPr lang="en-US" sz="2200" dirty="0">
                <a:solidFill>
                  <a:srgbClr val="0070C0"/>
                </a:solidFill>
              </a:rPr>
              <a:t> </a:t>
            </a:r>
            <a:r>
              <a:rPr lang="en-US" sz="2200" dirty="0">
                <a:solidFill>
                  <a:srgbClr val="2C895B"/>
                </a:solidFill>
              </a:rPr>
              <a:t>names starting with an </a:t>
            </a:r>
            <a:r>
              <a:rPr lang="en-US" sz="2200" dirty="0">
                <a:solidFill>
                  <a:srgbClr val="FF0000"/>
                </a:solidFill>
              </a:rPr>
              <a:t>r</a:t>
            </a:r>
            <a:r>
              <a:rPr lang="en-US" sz="2200" dirty="0">
                <a:solidFill>
                  <a:srgbClr val="2C895B"/>
                </a:solidFill>
              </a:rPr>
              <a:t> </a:t>
            </a:r>
            <a:r>
              <a:rPr lang="en-US" sz="2200" dirty="0">
                <a:solidFill>
                  <a:schemeClr val="tx2"/>
                </a:solidFill>
              </a:rPr>
              <a:t>to differentiate them from </a:t>
            </a:r>
            <a:r>
              <a:rPr lang="en-US" sz="2200" dirty="0">
                <a:solidFill>
                  <a:srgbClr val="0070C0"/>
                </a:solidFill>
              </a:rPr>
              <a:t>memory addresses </a:t>
            </a:r>
            <a:r>
              <a:rPr lang="en-US" sz="2200" dirty="0">
                <a:solidFill>
                  <a:schemeClr val="tx2"/>
                </a:solidFill>
              </a:rPr>
              <a:t>which are </a:t>
            </a:r>
            <a:r>
              <a:rPr lang="en-US" sz="2200" dirty="0">
                <a:solidFill>
                  <a:srgbClr val="C00000"/>
                </a:solidFill>
              </a:rPr>
              <a:t>labels</a:t>
            </a:r>
            <a:r>
              <a:rPr lang="en-US" sz="2200" dirty="0">
                <a:solidFill>
                  <a:srgbClr val="0070C0"/>
                </a:solidFill>
              </a:rPr>
              <a:t> (address)</a:t>
            </a:r>
          </a:p>
          <a:p>
            <a:r>
              <a:rPr lang="en-US" sz="2200" dirty="0">
                <a:solidFill>
                  <a:schemeClr val="accent5"/>
                </a:solidFill>
              </a:rPr>
              <a:t>16 registers: </a:t>
            </a:r>
            <a:r>
              <a:rPr lang="en-US" sz="2200" dirty="0">
                <a:solidFill>
                  <a:schemeClr val="tx2"/>
                </a:solidFill>
              </a:rPr>
              <a:t>from </a:t>
            </a:r>
            <a:r>
              <a:rPr lang="en-US" sz="2200" dirty="0">
                <a:solidFill>
                  <a:srgbClr val="0070C0"/>
                </a:solidFill>
              </a:rPr>
              <a:t>r0 to r15 (encoded: 0x0 – 0xf)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AF0A191-8032-3741-8821-60DC3DC0BC5F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F4FC8852-67E7-E547-B556-26DAC478D505}"/>
              </a:ext>
            </a:extLst>
          </p:cNvPr>
          <p:cNvSpPr/>
          <p:nvPr/>
        </p:nvSpPr>
        <p:spPr>
          <a:xfrm>
            <a:off x="1444918" y="6127254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FF2FBDB-8CD9-9C4F-9A09-E2E1BE922B68}"/>
              </a:ext>
            </a:extLst>
          </p:cNvPr>
          <p:cNvSpPr txBox="1"/>
          <p:nvPr/>
        </p:nvSpPr>
        <p:spPr>
          <a:xfrm>
            <a:off x="1488208" y="1629778"/>
            <a:ext cx="1050288" cy="584775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Registers</a:t>
            </a:r>
          </a:p>
          <a:p>
            <a:r>
              <a:rPr lang="en-US" sz="1600" dirty="0">
                <a:solidFill>
                  <a:srgbClr val="0070C0"/>
                </a:solidFill>
              </a:rPr>
              <a:t>4-bytes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57333D1-D318-1344-BD4D-382E7C65AD98}"/>
              </a:ext>
            </a:extLst>
          </p:cNvPr>
          <p:cNvSpPr txBox="1"/>
          <p:nvPr/>
        </p:nvSpPr>
        <p:spPr>
          <a:xfrm>
            <a:off x="923621" y="2375396"/>
            <a:ext cx="521297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r15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r14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r13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r12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r11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r10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r9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r8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r7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r6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r5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r4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r3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B694F6D6-215C-B64C-A78F-3EC99179C2F9}"/>
              </a:ext>
            </a:extLst>
          </p:cNvPr>
          <p:cNvSpPr/>
          <p:nvPr/>
        </p:nvSpPr>
        <p:spPr>
          <a:xfrm>
            <a:off x="1444918" y="5882391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039F4ADF-0568-E545-8815-99839CC68A89}"/>
              </a:ext>
            </a:extLst>
          </p:cNvPr>
          <p:cNvSpPr/>
          <p:nvPr/>
        </p:nvSpPr>
        <p:spPr>
          <a:xfrm>
            <a:off x="1444918" y="5637529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EE15B07C-F91E-0E49-9597-6EB7F0572D57}"/>
              </a:ext>
            </a:extLst>
          </p:cNvPr>
          <p:cNvSpPr/>
          <p:nvPr/>
        </p:nvSpPr>
        <p:spPr>
          <a:xfrm>
            <a:off x="1444918" y="5392667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74A64DC6-03DF-204F-9151-615A13E15FB4}"/>
              </a:ext>
            </a:extLst>
          </p:cNvPr>
          <p:cNvSpPr/>
          <p:nvPr/>
        </p:nvSpPr>
        <p:spPr>
          <a:xfrm>
            <a:off x="1444918" y="5147805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70587ADB-D33A-D34E-ADA4-9805F70C880E}"/>
              </a:ext>
            </a:extLst>
          </p:cNvPr>
          <p:cNvSpPr/>
          <p:nvPr/>
        </p:nvSpPr>
        <p:spPr>
          <a:xfrm>
            <a:off x="1444918" y="4902943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5C8567BF-E099-484F-9453-5181369EE25D}"/>
              </a:ext>
            </a:extLst>
          </p:cNvPr>
          <p:cNvSpPr/>
          <p:nvPr/>
        </p:nvSpPr>
        <p:spPr>
          <a:xfrm>
            <a:off x="1444918" y="4658081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6CB4749D-BA9B-CB45-8EEE-6BB49E7D0952}"/>
              </a:ext>
            </a:extLst>
          </p:cNvPr>
          <p:cNvSpPr/>
          <p:nvPr/>
        </p:nvSpPr>
        <p:spPr>
          <a:xfrm>
            <a:off x="1444918" y="4413219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6318AC37-00E6-5942-A024-94203E1D8928}"/>
              </a:ext>
            </a:extLst>
          </p:cNvPr>
          <p:cNvSpPr/>
          <p:nvPr/>
        </p:nvSpPr>
        <p:spPr>
          <a:xfrm>
            <a:off x="1444918" y="4168357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536D4DA7-B772-B047-A9D9-7E1519AB8778}"/>
              </a:ext>
            </a:extLst>
          </p:cNvPr>
          <p:cNvSpPr/>
          <p:nvPr/>
        </p:nvSpPr>
        <p:spPr>
          <a:xfrm>
            <a:off x="1444918" y="3923495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318AD1A2-3F14-AF49-8CDB-FF669D0070E9}"/>
              </a:ext>
            </a:extLst>
          </p:cNvPr>
          <p:cNvSpPr/>
          <p:nvPr/>
        </p:nvSpPr>
        <p:spPr>
          <a:xfrm>
            <a:off x="1444918" y="3678633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587F0B70-E68D-EC4D-9CE0-C3E5C57258FD}"/>
              </a:ext>
            </a:extLst>
          </p:cNvPr>
          <p:cNvSpPr/>
          <p:nvPr/>
        </p:nvSpPr>
        <p:spPr>
          <a:xfrm>
            <a:off x="1444918" y="3433771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A2E3517A-76BD-7F4F-BCDC-B9FE489D0F1D}"/>
              </a:ext>
            </a:extLst>
          </p:cNvPr>
          <p:cNvSpPr/>
          <p:nvPr/>
        </p:nvSpPr>
        <p:spPr>
          <a:xfrm>
            <a:off x="1444918" y="3188909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BA6A5B77-BB00-894F-B1CF-4A6C5252465F}"/>
              </a:ext>
            </a:extLst>
          </p:cNvPr>
          <p:cNvSpPr/>
          <p:nvPr/>
        </p:nvSpPr>
        <p:spPr>
          <a:xfrm>
            <a:off x="1444918" y="2944047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A0C075B4-183E-0B45-A655-68989BDD8B6F}"/>
              </a:ext>
            </a:extLst>
          </p:cNvPr>
          <p:cNvSpPr/>
          <p:nvPr/>
        </p:nvSpPr>
        <p:spPr>
          <a:xfrm>
            <a:off x="1444918" y="2699185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59BA5FBA-0F23-0943-910E-242D31329001}"/>
              </a:ext>
            </a:extLst>
          </p:cNvPr>
          <p:cNvSpPr/>
          <p:nvPr/>
        </p:nvSpPr>
        <p:spPr>
          <a:xfrm>
            <a:off x="1444918" y="2454323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350CC2FB-2D71-3443-8E4C-9C417629962F}"/>
              </a:ext>
            </a:extLst>
          </p:cNvPr>
          <p:cNvSpPr txBox="1"/>
          <p:nvPr/>
        </p:nvSpPr>
        <p:spPr>
          <a:xfrm rot="16200000">
            <a:off x="106580" y="4432912"/>
            <a:ext cx="1441634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4-bit address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58442F79-694B-F94D-B17E-0FE10EA37E11}"/>
              </a:ext>
            </a:extLst>
          </p:cNvPr>
          <p:cNvSpPr txBox="1"/>
          <p:nvPr/>
        </p:nvSpPr>
        <p:spPr>
          <a:xfrm>
            <a:off x="1036418" y="6379907"/>
            <a:ext cx="18421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Capacity: 16 Words</a:t>
            </a:r>
          </a:p>
        </p:txBody>
      </p:sp>
      <p:sp>
        <p:nvSpPr>
          <p:cNvPr id="6" name="Left-Right Arrow 5">
            <a:extLst>
              <a:ext uri="{FF2B5EF4-FFF2-40B4-BE49-F238E27FC236}">
                <a16:creationId xmlns:a16="http://schemas.microsoft.com/office/drawing/2014/main" id="{AB975F20-1017-4FFA-0D25-07C2EB41884F}"/>
              </a:ext>
            </a:extLst>
          </p:cNvPr>
          <p:cNvSpPr/>
          <p:nvPr/>
        </p:nvSpPr>
        <p:spPr>
          <a:xfrm>
            <a:off x="1444918" y="2280969"/>
            <a:ext cx="1134208" cy="94427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9EC3316-C720-64FB-BBC4-C4B026470356}"/>
              </a:ext>
            </a:extLst>
          </p:cNvPr>
          <p:cNvGrpSpPr/>
          <p:nvPr/>
        </p:nvGrpSpPr>
        <p:grpSpPr>
          <a:xfrm>
            <a:off x="9826991" y="143311"/>
            <a:ext cx="2254980" cy="6397082"/>
            <a:chOff x="9811185" y="263145"/>
            <a:chExt cx="2254980" cy="6351932"/>
          </a:xfrm>
        </p:grpSpPr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2AE6BDE3-93E3-EB46-90BE-4E9627B73227}"/>
                </a:ext>
              </a:extLst>
            </p:cNvPr>
            <p:cNvSpPr/>
            <p:nvPr/>
          </p:nvSpPr>
          <p:spPr>
            <a:xfrm>
              <a:off x="11282956" y="6039156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B556DD76-1E0A-D044-A3A2-CCDFBABFB71F}"/>
                </a:ext>
              </a:extLst>
            </p:cNvPr>
            <p:cNvSpPr/>
            <p:nvPr/>
          </p:nvSpPr>
          <p:spPr>
            <a:xfrm>
              <a:off x="11282956" y="5792233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2C23B818-6D12-E048-A6F0-13595ECF26B0}"/>
                </a:ext>
              </a:extLst>
            </p:cNvPr>
            <p:cNvSpPr/>
            <p:nvPr/>
          </p:nvSpPr>
          <p:spPr>
            <a:xfrm>
              <a:off x="11282956" y="5545305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85E46774-637A-BC43-880A-F2EB650D9C82}"/>
                </a:ext>
              </a:extLst>
            </p:cNvPr>
            <p:cNvSpPr/>
            <p:nvPr/>
          </p:nvSpPr>
          <p:spPr>
            <a:xfrm>
              <a:off x="11282956" y="5298377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A9F3A005-B3A0-9B47-A4FF-E2E37C0D73F7}"/>
                </a:ext>
              </a:extLst>
            </p:cNvPr>
            <p:cNvSpPr/>
            <p:nvPr/>
          </p:nvSpPr>
          <p:spPr>
            <a:xfrm>
              <a:off x="11282956" y="5051449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B9EA7815-5ED9-7245-A8E6-93C522984CB6}"/>
                </a:ext>
              </a:extLst>
            </p:cNvPr>
            <p:cNvSpPr/>
            <p:nvPr/>
          </p:nvSpPr>
          <p:spPr>
            <a:xfrm>
              <a:off x="11282956" y="4804521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8ABAB0F8-C98C-014A-8384-223A02B1D893}"/>
                </a:ext>
              </a:extLst>
            </p:cNvPr>
            <p:cNvSpPr/>
            <p:nvPr/>
          </p:nvSpPr>
          <p:spPr>
            <a:xfrm>
              <a:off x="11282956" y="4557593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EB38631C-49D2-4049-B444-86B9FC26A5BA}"/>
                </a:ext>
              </a:extLst>
            </p:cNvPr>
            <p:cNvSpPr/>
            <p:nvPr/>
          </p:nvSpPr>
          <p:spPr>
            <a:xfrm>
              <a:off x="11282956" y="4310665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A27CE403-2C6F-9845-92A1-3ECB22172E53}"/>
                </a:ext>
              </a:extLst>
            </p:cNvPr>
            <p:cNvSpPr/>
            <p:nvPr/>
          </p:nvSpPr>
          <p:spPr>
            <a:xfrm>
              <a:off x="11282956" y="4063737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36DD5D81-D1E4-E542-9076-1AF2DE6131B4}"/>
                </a:ext>
              </a:extLst>
            </p:cNvPr>
            <p:cNvSpPr/>
            <p:nvPr/>
          </p:nvSpPr>
          <p:spPr>
            <a:xfrm>
              <a:off x="11282956" y="3816809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CD5C827F-CD3C-8E49-8827-10DBD57475E7}"/>
                </a:ext>
              </a:extLst>
            </p:cNvPr>
            <p:cNvSpPr/>
            <p:nvPr/>
          </p:nvSpPr>
          <p:spPr>
            <a:xfrm>
              <a:off x="11282956" y="3569881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3C4E919F-ED4B-6E43-ABAC-F827120E2BCA}"/>
                </a:ext>
              </a:extLst>
            </p:cNvPr>
            <p:cNvSpPr/>
            <p:nvPr/>
          </p:nvSpPr>
          <p:spPr>
            <a:xfrm>
              <a:off x="11189609" y="1947545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BF00A1C4-0187-544B-BC0A-A5FB6BC6C497}"/>
                </a:ext>
              </a:extLst>
            </p:cNvPr>
            <p:cNvSpPr/>
            <p:nvPr/>
          </p:nvSpPr>
          <p:spPr>
            <a:xfrm>
              <a:off x="11189609" y="1700512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C7505D48-6601-2441-8974-76837FA65CAE}"/>
                </a:ext>
              </a:extLst>
            </p:cNvPr>
            <p:cNvSpPr/>
            <p:nvPr/>
          </p:nvSpPr>
          <p:spPr>
            <a:xfrm>
              <a:off x="11189609" y="1453479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B4230F6A-374B-5542-A789-22AC4CE580D6}"/>
                </a:ext>
              </a:extLst>
            </p:cNvPr>
            <p:cNvSpPr/>
            <p:nvPr/>
          </p:nvSpPr>
          <p:spPr>
            <a:xfrm>
              <a:off x="11189609" y="1215730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50836AB2-51B4-8A43-A1A6-C069EF085D15}"/>
                </a:ext>
              </a:extLst>
            </p:cNvPr>
            <p:cNvSpPr/>
            <p:nvPr/>
          </p:nvSpPr>
          <p:spPr>
            <a:xfrm>
              <a:off x="11520835" y="2187006"/>
              <a:ext cx="160543" cy="16054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32C92F08-7FB7-914C-9309-107C9CEF57E1}"/>
                </a:ext>
              </a:extLst>
            </p:cNvPr>
            <p:cNvSpPr/>
            <p:nvPr/>
          </p:nvSpPr>
          <p:spPr>
            <a:xfrm>
              <a:off x="11513471" y="3010384"/>
              <a:ext cx="160543" cy="16054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DAA608CC-7EF3-A04A-B103-EFC999E310F7}"/>
                </a:ext>
              </a:extLst>
            </p:cNvPr>
            <p:cNvSpPr/>
            <p:nvPr/>
          </p:nvSpPr>
          <p:spPr>
            <a:xfrm>
              <a:off x="11513470" y="3351731"/>
              <a:ext cx="160543" cy="16054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507775C7-4A82-9C48-89AE-DAFEC890A382}"/>
                </a:ext>
              </a:extLst>
            </p:cNvPr>
            <p:cNvSpPr txBox="1"/>
            <p:nvPr/>
          </p:nvSpPr>
          <p:spPr>
            <a:xfrm>
              <a:off x="11120073" y="801990"/>
              <a:ext cx="835485" cy="33855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0070C0"/>
                  </a:solidFill>
                </a:rPr>
                <a:t>1- Byte</a:t>
              </a:r>
            </a:p>
          </p:txBody>
        </p: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AD2E90DD-3C1D-8C47-92A2-8E92F858505F}"/>
                </a:ext>
              </a:extLst>
            </p:cNvPr>
            <p:cNvSpPr txBox="1"/>
            <p:nvPr/>
          </p:nvSpPr>
          <p:spPr>
            <a:xfrm rot="16200000">
              <a:off x="10168566" y="4561447"/>
              <a:ext cx="1484702" cy="33855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0070C0"/>
                  </a:solidFill>
                </a:rPr>
                <a:t>32-bit address</a:t>
              </a:r>
            </a:p>
          </p:txBody>
        </p: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2B50B694-5852-F540-ADB0-A461BEE16AA8}"/>
                </a:ext>
              </a:extLst>
            </p:cNvPr>
            <p:cNvSpPr txBox="1"/>
            <p:nvPr/>
          </p:nvSpPr>
          <p:spPr>
            <a:xfrm>
              <a:off x="9899005" y="263145"/>
              <a:ext cx="2121093" cy="397286"/>
            </a:xfrm>
            <a:prstGeom prst="rect">
              <a:avLst/>
            </a:prstGeom>
            <a:noFill/>
            <a:ln w="2540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</a:rPr>
                <a:t>External memory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0921D2F-1312-B748-8FCA-E4023E6B430C}"/>
                </a:ext>
              </a:extLst>
            </p:cNvPr>
            <p:cNvSpPr txBox="1"/>
            <p:nvPr/>
          </p:nvSpPr>
          <p:spPr>
            <a:xfrm>
              <a:off x="9841834" y="5944016"/>
              <a:ext cx="14510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Consolas" panose="020B0609020204030204" pitchFamily="49" charset="0"/>
                  <a:cs typeface="Consolas" panose="020B0609020204030204" pitchFamily="49" charset="0"/>
                </a:rPr>
                <a:t>0x00000000</a:t>
              </a:r>
            </a:p>
          </p:txBody>
        </p: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E983F877-6FC7-2644-889B-FD6DA04DFCC2}"/>
                </a:ext>
              </a:extLst>
            </p:cNvPr>
            <p:cNvSpPr txBox="1"/>
            <p:nvPr/>
          </p:nvSpPr>
          <p:spPr>
            <a:xfrm>
              <a:off x="9811185" y="1149317"/>
              <a:ext cx="14510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Consolas" panose="020B0609020204030204" pitchFamily="49" charset="0"/>
                  <a:cs typeface="Consolas" panose="020B0609020204030204" pitchFamily="49" charset="0"/>
                </a:rPr>
                <a:t>0xFFFFFFFF</a:t>
              </a:r>
            </a:p>
          </p:txBody>
        </p: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8A8145E2-F74E-DA4B-8FBD-F64B52A22600}"/>
                </a:ext>
              </a:extLst>
            </p:cNvPr>
            <p:cNvSpPr txBox="1"/>
            <p:nvPr/>
          </p:nvSpPr>
          <p:spPr>
            <a:xfrm>
              <a:off x="10068502" y="6276523"/>
              <a:ext cx="19976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FF0000"/>
                  </a:solidFill>
                </a:rPr>
                <a:t>Capacity:4 </a:t>
              </a:r>
              <a:r>
                <a:rPr lang="en-US" sz="1600" b="1" dirty="0" err="1">
                  <a:solidFill>
                    <a:srgbClr val="FF0000"/>
                  </a:solidFill>
                </a:rPr>
                <a:t>GBytes</a:t>
              </a:r>
              <a:endParaRPr lang="en-US" sz="1600" b="1" dirty="0">
                <a:solidFill>
                  <a:srgbClr val="FF0000"/>
                </a:solidFill>
              </a:endParaRP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4E7064C8-09C3-1E11-C448-9D8C541446B7}"/>
                </a:ext>
              </a:extLst>
            </p:cNvPr>
            <p:cNvSpPr/>
            <p:nvPr/>
          </p:nvSpPr>
          <p:spPr>
            <a:xfrm>
              <a:off x="11505300" y="2573587"/>
              <a:ext cx="160543" cy="16054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997BDD9B-69CA-F72A-548E-999A4EAD355D}"/>
              </a:ext>
            </a:extLst>
          </p:cNvPr>
          <p:cNvSpPr txBox="1"/>
          <p:nvPr/>
        </p:nvSpPr>
        <p:spPr>
          <a:xfrm>
            <a:off x="578931" y="625633"/>
            <a:ext cx="835485" cy="461665"/>
          </a:xfrm>
          <a:prstGeom prst="rect">
            <a:avLst/>
          </a:prstGeom>
          <a:noFill/>
          <a:ln w="25400">
            <a:noFill/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CPU</a:t>
            </a:r>
          </a:p>
        </p:txBody>
      </p:sp>
      <p:sp>
        <p:nvSpPr>
          <p:cNvPr id="10" name="Left-Right Arrow 9">
            <a:extLst>
              <a:ext uri="{FF2B5EF4-FFF2-40B4-BE49-F238E27FC236}">
                <a16:creationId xmlns:a16="http://schemas.microsoft.com/office/drawing/2014/main" id="{A63D2D88-5815-81A9-BEE1-E2F87DF42CEA}"/>
              </a:ext>
            </a:extLst>
          </p:cNvPr>
          <p:cNvSpPr/>
          <p:nvPr/>
        </p:nvSpPr>
        <p:spPr>
          <a:xfrm>
            <a:off x="2878525" y="5948492"/>
            <a:ext cx="6874293" cy="208451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CC77232-0801-3E3A-617A-2835823BCB14}"/>
              </a:ext>
            </a:extLst>
          </p:cNvPr>
          <p:cNvSpPr txBox="1"/>
          <p:nvPr/>
        </p:nvSpPr>
        <p:spPr>
          <a:xfrm>
            <a:off x="4218468" y="6127254"/>
            <a:ext cx="51113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2C895B"/>
                </a:solidFill>
              </a:rPr>
              <a:t>CPU Memory Bus = Address + Data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A3B6823A-33EB-D941-6F5A-7964E1C226A5}"/>
              </a:ext>
            </a:extLst>
          </p:cNvPr>
          <p:cNvSpPr txBox="1"/>
          <p:nvPr/>
        </p:nvSpPr>
        <p:spPr>
          <a:xfrm>
            <a:off x="1498531" y="734558"/>
            <a:ext cx="1230537" cy="584775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arithmetic Logic Unit</a:t>
            </a:r>
          </a:p>
        </p:txBody>
      </p:sp>
    </p:spTree>
    <p:extLst>
      <p:ext uri="{BB962C8B-B14F-4D97-AF65-F5344CB8AC3E}">
        <p14:creationId xmlns:p14="http://schemas.microsoft.com/office/powerpoint/2010/main" val="3360211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 animBg="1"/>
      <p:bldP spid="51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A8878-61C2-9441-B73C-6F9034F165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886" y="180001"/>
            <a:ext cx="10797825" cy="481731"/>
          </a:xfrm>
        </p:spPr>
        <p:txBody>
          <a:bodyPr/>
          <a:lstStyle/>
          <a:p>
            <a:r>
              <a:rPr lang="en-US" sz="2800" dirty="0"/>
              <a:t>When do you use a Signed or Unsigned Conditional Branch?</a:t>
            </a:r>
            <a:endParaRPr lang="en-US" sz="2400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1435F7BA-94CC-B349-A54A-DC07908D93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2920320"/>
              </p:ext>
            </p:extLst>
          </p:nvPr>
        </p:nvGraphicFramePr>
        <p:xfrm>
          <a:off x="855291" y="3606707"/>
          <a:ext cx="10797825" cy="3071292"/>
        </p:xfrm>
        <a:graphic>
          <a:graphicData uri="http://schemas.openxmlformats.org/drawingml/2006/table">
            <a:tbl>
              <a:tblPr firstRow="1" firstCol="1" bandRow="1"/>
              <a:tblGrid>
                <a:gridCol w="15602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930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644452">
                  <a:extLst>
                    <a:ext uri="{9D8B030D-6E8A-4147-A177-3AD203B41FA5}">
                      <a16:colId xmlns:a16="http://schemas.microsoft.com/office/drawing/2014/main" val="1804811189"/>
                    </a:ext>
                  </a:extLst>
                </a:gridCol>
              </a:tblGrid>
              <a:tr h="38226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1" spc="5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Condition</a:t>
                      </a:r>
                      <a:endParaRPr lang="en-US" sz="2000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1" spc="5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Suffix For Unsigned Operands:</a:t>
                      </a:r>
                      <a:endParaRPr lang="en-US" sz="2000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1" spc="5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Suffix For Signed Operands:</a:t>
                      </a:r>
                      <a:endParaRPr lang="en-US" sz="2000" b="1" i="1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332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&gt; </a:t>
                      </a:r>
                      <a:endParaRPr lang="en-US" sz="2000" b="1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73025" marT="18415" marB="1841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BHI</a:t>
                      </a:r>
                      <a:r>
                        <a:rPr lang="en-US" sz="20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2000" b="0" i="1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(Higher Than)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73025" marT="18415" marB="1841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BGT</a:t>
                      </a:r>
                      <a:r>
                        <a:rPr lang="en-US" sz="20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2000" b="0" i="1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(Greater Than)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73025" marT="18415" marB="1841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332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&gt;=</a:t>
                      </a:r>
                      <a:endParaRPr lang="en-US" sz="2000" b="1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73025" marT="18415" marB="1841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BHS</a:t>
                      </a:r>
                      <a:r>
                        <a:rPr lang="en-US" sz="20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2000" b="0" i="1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(Higher Than or Same) (BCS)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73025" marT="18415" marB="1841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BGE</a:t>
                      </a:r>
                      <a:r>
                        <a:rPr lang="en-US" sz="20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2000" b="0" i="1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(Greater Than or Equal)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73025" marT="18415" marB="1841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332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&lt; </a:t>
                      </a:r>
                      <a:endParaRPr lang="en-US" sz="2000" b="1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73025" marT="18415" marB="1841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BLO</a:t>
                      </a:r>
                      <a:r>
                        <a:rPr lang="en-US" sz="20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2000" b="0" i="1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(Lower Than) (BCC )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73025" marT="18415" marB="1841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BLT</a:t>
                      </a:r>
                      <a:r>
                        <a:rPr lang="en-US" sz="20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2000" b="0" i="1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(Less Than)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73025" marT="18415" marB="1841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332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&lt;=</a:t>
                      </a:r>
                      <a:endParaRPr lang="en-US" sz="2000" b="1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73025" marT="18415" marB="1841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BLS</a:t>
                      </a:r>
                      <a:r>
                        <a:rPr lang="en-US" sz="20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2000" b="0" i="1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(Lower Than or Same)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73025" marT="18415" marB="1841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BLE</a:t>
                      </a:r>
                      <a:r>
                        <a:rPr lang="en-US" sz="20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2000" b="0" i="1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(Less Than or Equal)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73025" marT="18415" marB="1841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332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==</a:t>
                      </a:r>
                      <a:endParaRPr lang="en-US" sz="2000" b="1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73025" marT="18415" marB="1841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BEQ</a:t>
                      </a:r>
                      <a:r>
                        <a:rPr lang="en-US" sz="20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2000" b="0" i="1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(Equal)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73025" marT="18415" marB="1841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Calibri"/>
                      </a:endParaRPr>
                    </a:p>
                  </a:txBody>
                  <a:tcPr marL="73025" marR="73025" marT="18415" marB="1841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332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!=</a:t>
                      </a:r>
                      <a:endParaRPr lang="en-US" sz="2000" b="1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73025" marT="18415" marB="1841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BNE</a:t>
                      </a:r>
                      <a:r>
                        <a:rPr lang="en-US" sz="20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2000" b="0" i="1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(Not Equal)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73025" marT="18415" marB="1841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Calibri"/>
                      </a:endParaRPr>
                    </a:p>
                  </a:txBody>
                  <a:tcPr marL="73025" marR="73025" marT="18415" marB="1841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54C9BC1A-DB2F-D24F-B838-6988EDBC1B1F}"/>
              </a:ext>
            </a:extLst>
          </p:cNvPr>
          <p:cNvSpPr txBox="1"/>
          <p:nvPr/>
        </p:nvSpPr>
        <p:spPr>
          <a:xfrm>
            <a:off x="4715257" y="810922"/>
            <a:ext cx="2684930" cy="144655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rgbClr val="0070C0"/>
                </a:solidFill>
              </a:rPr>
              <a:t>example with 4 bits (arm is 32)</a:t>
            </a:r>
          </a:p>
          <a:p>
            <a:pPr algn="ctr"/>
            <a:endParaRPr lang="en-US" sz="2200" dirty="0">
              <a:solidFill>
                <a:srgbClr val="0070C0"/>
              </a:solidFill>
            </a:endParaRPr>
          </a:p>
          <a:p>
            <a:pPr algn="ctr"/>
            <a:r>
              <a:rPr lang="en-US" sz="2200" dirty="0">
                <a:solidFill>
                  <a:schemeClr val="tx2"/>
                </a:solidFill>
              </a:rPr>
              <a:t>0111</a:t>
            </a:r>
            <a:r>
              <a:rPr lang="en-US" sz="2200" baseline="-25000" dirty="0">
                <a:solidFill>
                  <a:schemeClr val="tx2"/>
                </a:solidFill>
              </a:rPr>
              <a:t>2</a:t>
            </a:r>
            <a:r>
              <a:rPr lang="en-US" sz="2200" dirty="0">
                <a:solidFill>
                  <a:schemeClr val="tx2"/>
                </a:solidFill>
              </a:rPr>
              <a:t> &gt; 1100</a:t>
            </a:r>
            <a:r>
              <a:rPr lang="en-US" sz="2200" baseline="-25000" dirty="0">
                <a:solidFill>
                  <a:schemeClr val="tx2"/>
                </a:solidFill>
              </a:rPr>
              <a:t>2</a:t>
            </a:r>
            <a:r>
              <a:rPr lang="en-US" sz="2200" dirty="0">
                <a:solidFill>
                  <a:schemeClr val="tx2"/>
                </a:solidFill>
              </a:rPr>
              <a:t> ?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C6665B7-0B69-2A4B-A4FF-B7F6B863A8A0}"/>
              </a:ext>
            </a:extLst>
          </p:cNvPr>
          <p:cNvGrpSpPr/>
          <p:nvPr/>
        </p:nvGrpSpPr>
        <p:grpSpPr>
          <a:xfrm>
            <a:off x="1191213" y="1547783"/>
            <a:ext cx="3555819" cy="1118911"/>
            <a:chOff x="176726" y="1140758"/>
            <a:chExt cx="2888221" cy="1118911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7944A0D-23FD-D74D-938E-60C29D99B941}"/>
                </a:ext>
              </a:extLst>
            </p:cNvPr>
            <p:cNvSpPr txBox="1"/>
            <p:nvPr/>
          </p:nvSpPr>
          <p:spPr>
            <a:xfrm>
              <a:off x="419337" y="1140758"/>
              <a:ext cx="1600142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dirty="0">
                  <a:solidFill>
                    <a:schemeClr val="tx2"/>
                  </a:solidFill>
                </a:rPr>
                <a:t>Compare</a:t>
              </a:r>
            </a:p>
            <a:p>
              <a:r>
                <a:rPr lang="en-US" sz="2200" dirty="0">
                  <a:solidFill>
                    <a:schemeClr val="tx2"/>
                  </a:solidFill>
                </a:rPr>
                <a:t>7 &gt; 12 </a:t>
              </a:r>
              <a:r>
                <a:rPr lang="en-US" sz="2200" dirty="0">
                  <a:solidFill>
                    <a:srgbClr val="00B050"/>
                  </a:solidFill>
                </a:rPr>
                <a:t>?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7273219-F9B3-3C4B-BD91-78042837C9E0}"/>
                </a:ext>
              </a:extLst>
            </p:cNvPr>
            <p:cNvSpPr txBox="1"/>
            <p:nvPr/>
          </p:nvSpPr>
          <p:spPr>
            <a:xfrm>
              <a:off x="1758869" y="1253562"/>
              <a:ext cx="1265872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i="1" dirty="0">
                  <a:solidFill>
                    <a:srgbClr val="FF0000"/>
                  </a:solidFill>
                </a:rPr>
                <a:t>unsigned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C28165F3-CA3A-7F4E-BB2D-4079D606F4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62868" y="1689436"/>
              <a:ext cx="1402079" cy="0"/>
            </a:xfrm>
            <a:prstGeom prst="straightConnector1">
              <a:avLst/>
            </a:prstGeom>
            <a:ln w="317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155B874-2C77-6B4E-A4F3-40EA4A75BFF7}"/>
                </a:ext>
              </a:extLst>
            </p:cNvPr>
            <p:cNvSpPr txBox="1"/>
            <p:nvPr/>
          </p:nvSpPr>
          <p:spPr>
            <a:xfrm>
              <a:off x="176726" y="1828782"/>
              <a:ext cx="1600143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b="1" dirty="0">
                  <a:solidFill>
                    <a:srgbClr val="FF0000"/>
                  </a:solidFill>
                </a:rPr>
                <a:t>(FALSE)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246E69C-87BD-7F47-99C9-A815F12F8CEA}"/>
              </a:ext>
            </a:extLst>
          </p:cNvPr>
          <p:cNvGrpSpPr/>
          <p:nvPr/>
        </p:nvGrpSpPr>
        <p:grpSpPr>
          <a:xfrm>
            <a:off x="7567847" y="1420256"/>
            <a:ext cx="3931575" cy="1674956"/>
            <a:chOff x="5683553" y="942587"/>
            <a:chExt cx="3394774" cy="1674956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22F2394-5059-8C46-95E1-21E547D65F05}"/>
                </a:ext>
              </a:extLst>
            </p:cNvPr>
            <p:cNvSpPr txBox="1"/>
            <p:nvPr/>
          </p:nvSpPr>
          <p:spPr>
            <a:xfrm>
              <a:off x="7831641" y="1116280"/>
              <a:ext cx="1246686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dirty="0">
                  <a:solidFill>
                    <a:schemeClr val="tx2"/>
                  </a:solidFill>
                </a:rPr>
                <a:t>Compare</a:t>
              </a:r>
            </a:p>
            <a:p>
              <a:r>
                <a:rPr lang="en-US" sz="2200" dirty="0">
                  <a:solidFill>
                    <a:schemeClr val="tx2"/>
                  </a:solidFill>
                </a:rPr>
                <a:t>+7 &gt; -4 </a:t>
              </a:r>
              <a:r>
                <a:rPr lang="en-US" sz="2200" dirty="0">
                  <a:solidFill>
                    <a:srgbClr val="00B050"/>
                  </a:solidFill>
                </a:rPr>
                <a:t>?</a:t>
              </a:r>
              <a:r>
                <a:rPr lang="en-US" sz="2200" dirty="0">
                  <a:solidFill>
                    <a:schemeClr val="tx2"/>
                  </a:solidFill>
                </a:rPr>
                <a:t> 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CF3EB52-CB2F-BB49-9E25-ED557DED0879}"/>
                </a:ext>
              </a:extLst>
            </p:cNvPr>
            <p:cNvSpPr txBox="1"/>
            <p:nvPr/>
          </p:nvSpPr>
          <p:spPr>
            <a:xfrm>
              <a:off x="5683553" y="942587"/>
              <a:ext cx="1955384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i="1" dirty="0">
                  <a:solidFill>
                    <a:srgbClr val="00B050"/>
                  </a:solidFill>
                </a:rPr>
                <a:t>signed</a:t>
              </a:r>
            </a:p>
            <a:p>
              <a:r>
                <a:rPr lang="en-US" sz="2200" i="1" dirty="0">
                  <a:solidFill>
                    <a:srgbClr val="00B050"/>
                  </a:solidFill>
                </a:rPr>
                <a:t>2's complement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4323EF52-1D5D-BB46-984A-DB3C47F9C1DC}"/>
                </a:ext>
              </a:extLst>
            </p:cNvPr>
            <p:cNvCxnSpPr>
              <a:cxnSpLocks/>
            </p:cNvCxnSpPr>
            <p:nvPr/>
          </p:nvCxnSpPr>
          <p:spPr>
            <a:xfrm>
              <a:off x="5698857" y="1684224"/>
              <a:ext cx="1912467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53C9338-5224-AA43-8FC7-E36F084F8148}"/>
                </a:ext>
              </a:extLst>
            </p:cNvPr>
            <p:cNvSpPr txBox="1"/>
            <p:nvPr/>
          </p:nvSpPr>
          <p:spPr>
            <a:xfrm>
              <a:off x="7822472" y="1848102"/>
              <a:ext cx="1103267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b="1" dirty="0">
                  <a:solidFill>
                    <a:srgbClr val="00B050"/>
                  </a:solidFill>
                </a:rPr>
                <a:t>(TRUE)</a:t>
              </a:r>
            </a:p>
          </p:txBody>
        </p:sp>
      </p:grpSp>
      <p:sp>
        <p:nvSpPr>
          <p:cNvPr id="24" name="Arrow: Down 3">
            <a:extLst>
              <a:ext uri="{FF2B5EF4-FFF2-40B4-BE49-F238E27FC236}">
                <a16:creationId xmlns:a16="http://schemas.microsoft.com/office/drawing/2014/main" id="{434BD6F2-1413-7845-B8CF-CC7D6DBA85FC}"/>
              </a:ext>
            </a:extLst>
          </p:cNvPr>
          <p:cNvSpPr/>
          <p:nvPr/>
        </p:nvSpPr>
        <p:spPr>
          <a:xfrm>
            <a:off x="3761009" y="2253467"/>
            <a:ext cx="308222" cy="11663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Arrow: Down 19">
            <a:extLst>
              <a:ext uri="{FF2B5EF4-FFF2-40B4-BE49-F238E27FC236}">
                <a16:creationId xmlns:a16="http://schemas.microsoft.com/office/drawing/2014/main" id="{11532CE8-945D-4D40-9CCF-FAFC548946DA}"/>
              </a:ext>
            </a:extLst>
          </p:cNvPr>
          <p:cNvSpPr/>
          <p:nvPr/>
        </p:nvSpPr>
        <p:spPr>
          <a:xfrm>
            <a:off x="8290298" y="2265161"/>
            <a:ext cx="308222" cy="11663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0DE333E-08B1-0540-904C-E1600C8AC202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294662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26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6A74D260-E426-9E78-4F63-ED5C7A3A7E4F}"/>
              </a:ext>
            </a:extLst>
          </p:cNvPr>
          <p:cNvSpPr/>
          <p:nvPr/>
        </p:nvSpPr>
        <p:spPr bwMode="auto">
          <a:xfrm>
            <a:off x="3536908" y="4647308"/>
            <a:ext cx="5004559" cy="218527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if (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!=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2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condition block #2 */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} else {</a:t>
            </a:r>
          </a:p>
          <a:p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	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condition block #1 */</a:t>
            </a:r>
          </a:p>
          <a:p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/* fall through */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25C421C-5369-0F48-9F83-298A1BC2E7C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703449" y="2786979"/>
            <a:ext cx="10812335" cy="1836896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200" b="1" dirty="0">
                <a:solidFill>
                  <a:srgbClr val="0070C0"/>
                </a:solidFill>
              </a:rPr>
              <a:t>In C</a:t>
            </a:r>
            <a:r>
              <a:rPr lang="en-US" sz="2200" dirty="0"/>
              <a:t>, when the </a:t>
            </a:r>
            <a:r>
              <a:rPr lang="en-US" sz="2200" dirty="0">
                <a:solidFill>
                  <a:srgbClr val="7030A0"/>
                </a:solidFill>
              </a:rPr>
              <a:t>branch guard (condition test) </a:t>
            </a:r>
            <a:r>
              <a:rPr lang="en-US" sz="2200" dirty="0"/>
              <a:t>evaluates </a:t>
            </a:r>
            <a:r>
              <a:rPr lang="en-US" sz="2200" b="1" u="sng" dirty="0">
                <a:solidFill>
                  <a:srgbClr val="FF0000"/>
                </a:solidFill>
              </a:rPr>
              <a:t>non-zero</a:t>
            </a:r>
            <a:r>
              <a:rPr lang="en-US" sz="2200" dirty="0"/>
              <a:t> you </a:t>
            </a:r>
            <a:r>
              <a:rPr lang="en-US" sz="2200" b="1" i="1" dirty="0">
                <a:solidFill>
                  <a:srgbClr val="0070C0"/>
                </a:solidFill>
              </a:rPr>
              <a:t>fall through </a:t>
            </a:r>
            <a:r>
              <a:rPr lang="en-US" sz="2200" dirty="0"/>
              <a:t>to the </a:t>
            </a:r>
            <a:r>
              <a:rPr lang="en-US" sz="2200" b="1" i="1" dirty="0">
                <a:solidFill>
                  <a:srgbClr val="00B050"/>
                </a:solidFill>
              </a:rPr>
              <a:t>condition true </a:t>
            </a:r>
            <a:r>
              <a:rPr lang="en-US" sz="2200" dirty="0"/>
              <a:t>block, otherwise you branch to the </a:t>
            </a:r>
            <a:r>
              <a:rPr lang="en-US" sz="2200" i="1" dirty="0">
                <a:solidFill>
                  <a:srgbClr val="FF0000"/>
                </a:solidFill>
              </a:rPr>
              <a:t>condition false </a:t>
            </a:r>
            <a:r>
              <a:rPr lang="en-US" sz="2200" dirty="0"/>
              <a:t>block</a:t>
            </a:r>
          </a:p>
          <a:p>
            <a:r>
              <a:rPr lang="en-US" sz="2200" dirty="0">
                <a:solidFill>
                  <a:srgbClr val="2C895B"/>
                </a:solidFill>
              </a:rPr>
              <a:t>Block order</a:t>
            </a:r>
            <a:r>
              <a:rPr lang="en-US" sz="2200" dirty="0">
                <a:solidFill>
                  <a:schemeClr val="tx2"/>
                </a:solidFill>
              </a:rPr>
              <a:t>: (the </a:t>
            </a:r>
            <a:r>
              <a:rPr lang="en-US" sz="2200" dirty="0">
                <a:solidFill>
                  <a:srgbClr val="FF0000"/>
                </a:solidFill>
              </a:rPr>
              <a:t>order</a:t>
            </a:r>
            <a:r>
              <a:rPr lang="en-US" sz="2200" dirty="0">
                <a:solidFill>
                  <a:schemeClr val="tx2"/>
                </a:solidFill>
              </a:rPr>
              <a:t> the </a:t>
            </a:r>
            <a:r>
              <a:rPr lang="en-US" sz="2200" b="1" dirty="0">
                <a:solidFill>
                  <a:srgbClr val="7030A0"/>
                </a:solidFill>
              </a:rPr>
              <a:t>blocks appear </a:t>
            </a:r>
            <a:r>
              <a:rPr lang="en-US" sz="2200" dirty="0">
                <a:solidFill>
                  <a:schemeClr val="tx2"/>
                </a:solidFill>
              </a:rPr>
              <a:t>in C code) can be changed by </a:t>
            </a:r>
            <a:r>
              <a:rPr lang="en-US" sz="2200" b="1" dirty="0">
                <a:solidFill>
                  <a:srgbClr val="7030A0"/>
                </a:solidFill>
              </a:rPr>
              <a:t>inverting</a:t>
            </a:r>
            <a:r>
              <a:rPr lang="en-US" sz="2200" dirty="0">
                <a:solidFill>
                  <a:srgbClr val="7030A0"/>
                </a:solidFill>
              </a:rPr>
              <a:t> the conditional test</a:t>
            </a:r>
            <a:r>
              <a:rPr lang="en-US" sz="2200" dirty="0">
                <a:solidFill>
                  <a:schemeClr val="tx2"/>
                </a:solidFill>
              </a:rPr>
              <a:t>, </a:t>
            </a:r>
            <a:r>
              <a:rPr lang="en-US" sz="2200" b="1" dirty="0">
                <a:solidFill>
                  <a:srgbClr val="0070C0"/>
                </a:solidFill>
              </a:rPr>
              <a:t>swapping</a:t>
            </a:r>
            <a:r>
              <a:rPr lang="en-US" sz="2200" dirty="0">
                <a:solidFill>
                  <a:srgbClr val="0070C0"/>
                </a:solidFill>
              </a:rPr>
              <a:t> the order </a:t>
            </a:r>
            <a:r>
              <a:rPr lang="en-US" sz="2200" dirty="0">
                <a:solidFill>
                  <a:schemeClr val="tx2"/>
                </a:solidFill>
              </a:rPr>
              <a:t>of the </a:t>
            </a:r>
            <a:r>
              <a:rPr lang="en-US" sz="2200" dirty="0">
                <a:solidFill>
                  <a:srgbClr val="2C895B"/>
                </a:solidFill>
              </a:rPr>
              <a:t>true </a:t>
            </a:r>
            <a:r>
              <a:rPr lang="en-US" sz="2200" dirty="0">
                <a:solidFill>
                  <a:schemeClr val="tx2"/>
                </a:solidFill>
              </a:rPr>
              <a:t>and</a:t>
            </a:r>
            <a:r>
              <a:rPr lang="en-US" sz="2200" dirty="0">
                <a:solidFill>
                  <a:srgbClr val="2C895B"/>
                </a:solidFill>
              </a:rPr>
              <a:t> </a:t>
            </a:r>
            <a:r>
              <a:rPr lang="en-US" sz="2200" dirty="0">
                <a:solidFill>
                  <a:srgbClr val="C00000"/>
                </a:solidFill>
              </a:rPr>
              <a:t>false blocks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3B9562-FFFD-0649-B4D1-5311765C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122" y="193647"/>
            <a:ext cx="11733656" cy="407296"/>
          </a:xfrm>
        </p:spPr>
        <p:txBody>
          <a:bodyPr/>
          <a:lstStyle/>
          <a:p>
            <a:r>
              <a:rPr lang="en-US" dirty="0"/>
              <a:t>Review Anatomy of a Conditional Branch: If statement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050155E-FD54-A443-8A5C-99402148A9B6}"/>
              </a:ext>
            </a:extLst>
          </p:cNvPr>
          <p:cNvSpPr/>
          <p:nvPr/>
        </p:nvSpPr>
        <p:spPr bwMode="auto">
          <a:xfrm>
            <a:off x="3420501" y="559916"/>
            <a:ext cx="5004559" cy="218527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if (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==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condition block #1 */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} else {</a:t>
            </a:r>
          </a:p>
          <a:p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	</a:t>
            </a:r>
            <a:r>
              <a:rPr lang="en-US" sz="22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condition block #2 */</a:t>
            </a:r>
          </a:p>
          <a:p>
            <a:r>
              <a:rPr lang="en-US" sz="22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/ * fall through */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B107B0-76EF-9E4E-AB48-B030629F503E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1FDF711-70DD-32F4-99BE-B1A76432AE4B}"/>
              </a:ext>
            </a:extLst>
          </p:cNvPr>
          <p:cNvGrpSpPr/>
          <p:nvPr/>
        </p:nvGrpSpPr>
        <p:grpSpPr>
          <a:xfrm>
            <a:off x="443061" y="690499"/>
            <a:ext cx="3043990" cy="707886"/>
            <a:chOff x="466367" y="-718962"/>
            <a:chExt cx="3043990" cy="70788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5B62507-D1FD-681B-66E1-24F1B90D2DC2}"/>
                </a:ext>
              </a:extLst>
            </p:cNvPr>
            <p:cNvSpPr txBox="1"/>
            <p:nvPr/>
          </p:nvSpPr>
          <p:spPr>
            <a:xfrm>
              <a:off x="466367" y="-718962"/>
              <a:ext cx="2512014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Branch condition</a:t>
              </a:r>
            </a:p>
            <a:p>
              <a:r>
                <a:rPr lang="en-US" sz="2000" dirty="0">
                  <a:solidFill>
                    <a:schemeClr val="accent1"/>
                  </a:solidFill>
                </a:rPr>
                <a:t>Test (branch guard)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10" name="Up Arrow 9">
              <a:extLst>
                <a:ext uri="{FF2B5EF4-FFF2-40B4-BE49-F238E27FC236}">
                  <a16:creationId xmlns:a16="http://schemas.microsoft.com/office/drawing/2014/main" id="{0580611B-97C8-4647-2800-033427143B09}"/>
                </a:ext>
              </a:extLst>
            </p:cNvPr>
            <p:cNvSpPr/>
            <p:nvPr/>
          </p:nvSpPr>
          <p:spPr>
            <a:xfrm rot="5400000">
              <a:off x="3186576" y="-842688"/>
              <a:ext cx="115585" cy="531977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7887601-DD29-A07A-F512-B79688E86728}"/>
              </a:ext>
            </a:extLst>
          </p:cNvPr>
          <p:cNvGrpSpPr/>
          <p:nvPr/>
        </p:nvGrpSpPr>
        <p:grpSpPr>
          <a:xfrm>
            <a:off x="8238888" y="560420"/>
            <a:ext cx="2105478" cy="707886"/>
            <a:chOff x="444793" y="-1515752"/>
            <a:chExt cx="2105478" cy="70788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38D36A7-BB27-7BD3-DEE2-D50D577C3245}"/>
                </a:ext>
              </a:extLst>
            </p:cNvPr>
            <p:cNvSpPr txBox="1"/>
            <p:nvPr/>
          </p:nvSpPr>
          <p:spPr>
            <a:xfrm>
              <a:off x="1162941" y="-1515752"/>
              <a:ext cx="1387330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rgbClr val="2C895B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2C895B"/>
                  </a:solidFill>
                </a:rPr>
                <a:t>condition true block</a:t>
              </a:r>
            </a:p>
          </p:txBody>
        </p:sp>
        <p:sp>
          <p:nvSpPr>
            <p:cNvPr id="13" name="Up Arrow 12">
              <a:extLst>
                <a:ext uri="{FF2B5EF4-FFF2-40B4-BE49-F238E27FC236}">
                  <a16:creationId xmlns:a16="http://schemas.microsoft.com/office/drawing/2014/main" id="{ED3F098F-E1B2-4605-77A2-CA6EBD2648EA}"/>
                </a:ext>
              </a:extLst>
            </p:cNvPr>
            <p:cNvSpPr/>
            <p:nvPr/>
          </p:nvSpPr>
          <p:spPr>
            <a:xfrm rot="16200000">
              <a:off x="721318" y="-1260394"/>
              <a:ext cx="165098" cy="718148"/>
            </a:xfrm>
            <a:prstGeom prst="upArrow">
              <a:avLst/>
            </a:prstGeom>
            <a:solidFill>
              <a:srgbClr val="2C895B"/>
            </a:solidFill>
            <a:ln>
              <a:solidFill>
                <a:srgbClr val="2C895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72351E1-1227-2ACA-1C74-D0BBBF1DA36D}"/>
              </a:ext>
            </a:extLst>
          </p:cNvPr>
          <p:cNvGrpSpPr/>
          <p:nvPr/>
        </p:nvGrpSpPr>
        <p:grpSpPr>
          <a:xfrm>
            <a:off x="8330328" y="1712346"/>
            <a:ext cx="2105478" cy="707886"/>
            <a:chOff x="444793" y="-1084635"/>
            <a:chExt cx="2105478" cy="707886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D363F12-BA2E-FCF0-1EB7-EE8C9ED89785}"/>
                </a:ext>
              </a:extLst>
            </p:cNvPr>
            <p:cNvSpPr txBox="1"/>
            <p:nvPr/>
          </p:nvSpPr>
          <p:spPr>
            <a:xfrm>
              <a:off x="1162941" y="-1084635"/>
              <a:ext cx="1387330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condition false block</a:t>
              </a:r>
            </a:p>
          </p:txBody>
        </p:sp>
        <p:sp>
          <p:nvSpPr>
            <p:cNvPr id="16" name="Up Arrow 15">
              <a:extLst>
                <a:ext uri="{FF2B5EF4-FFF2-40B4-BE49-F238E27FC236}">
                  <a16:creationId xmlns:a16="http://schemas.microsoft.com/office/drawing/2014/main" id="{92B21072-23F8-7553-7721-E6D34CF15DC8}"/>
                </a:ext>
              </a:extLst>
            </p:cNvPr>
            <p:cNvSpPr/>
            <p:nvPr/>
          </p:nvSpPr>
          <p:spPr>
            <a:xfrm rot="16200000">
              <a:off x="721318" y="-1260394"/>
              <a:ext cx="165098" cy="718148"/>
            </a:xfrm>
            <a:prstGeom prst="upArrow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16715A5-F61D-51D6-BEFA-762B4B9B7D59}"/>
              </a:ext>
            </a:extLst>
          </p:cNvPr>
          <p:cNvGrpSpPr/>
          <p:nvPr/>
        </p:nvGrpSpPr>
        <p:grpSpPr>
          <a:xfrm>
            <a:off x="8330328" y="4657440"/>
            <a:ext cx="2123448" cy="707886"/>
            <a:chOff x="444793" y="-1526657"/>
            <a:chExt cx="2123448" cy="707886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CB9CED2-F5DA-C8FA-0104-9BEB01F0AA1D}"/>
                </a:ext>
              </a:extLst>
            </p:cNvPr>
            <p:cNvSpPr txBox="1"/>
            <p:nvPr/>
          </p:nvSpPr>
          <p:spPr>
            <a:xfrm>
              <a:off x="1180911" y="-1526657"/>
              <a:ext cx="1387330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rgbClr val="2C895B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2C895B"/>
                  </a:solidFill>
                </a:rPr>
                <a:t>condition true block</a:t>
              </a:r>
            </a:p>
          </p:txBody>
        </p:sp>
        <p:sp>
          <p:nvSpPr>
            <p:cNvPr id="21" name="Up Arrow 20">
              <a:extLst>
                <a:ext uri="{FF2B5EF4-FFF2-40B4-BE49-F238E27FC236}">
                  <a16:creationId xmlns:a16="http://schemas.microsoft.com/office/drawing/2014/main" id="{FFF346BA-A974-8D39-E7DB-4062BAF92895}"/>
                </a:ext>
              </a:extLst>
            </p:cNvPr>
            <p:cNvSpPr/>
            <p:nvPr/>
          </p:nvSpPr>
          <p:spPr>
            <a:xfrm rot="16200000">
              <a:off x="721318" y="-1260394"/>
              <a:ext cx="165098" cy="718148"/>
            </a:xfrm>
            <a:prstGeom prst="upArrow">
              <a:avLst/>
            </a:prstGeom>
            <a:solidFill>
              <a:srgbClr val="2C895B"/>
            </a:solidFill>
            <a:ln>
              <a:solidFill>
                <a:srgbClr val="2C895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8941738-6690-139C-8E57-E96896085F38}"/>
              </a:ext>
            </a:extLst>
          </p:cNvPr>
          <p:cNvGrpSpPr/>
          <p:nvPr/>
        </p:nvGrpSpPr>
        <p:grpSpPr>
          <a:xfrm>
            <a:off x="8410084" y="5854279"/>
            <a:ext cx="2105478" cy="707886"/>
            <a:chOff x="444793" y="-1017434"/>
            <a:chExt cx="2105478" cy="707886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DDE3EF9-1454-592E-C3F7-7BEA6E400DB3}"/>
                </a:ext>
              </a:extLst>
            </p:cNvPr>
            <p:cNvSpPr txBox="1"/>
            <p:nvPr/>
          </p:nvSpPr>
          <p:spPr>
            <a:xfrm>
              <a:off x="1162941" y="-1017434"/>
              <a:ext cx="1387330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condition false block</a:t>
              </a:r>
            </a:p>
          </p:txBody>
        </p:sp>
        <p:sp>
          <p:nvSpPr>
            <p:cNvPr id="24" name="Up Arrow 23">
              <a:extLst>
                <a:ext uri="{FF2B5EF4-FFF2-40B4-BE49-F238E27FC236}">
                  <a16:creationId xmlns:a16="http://schemas.microsoft.com/office/drawing/2014/main" id="{4FFF4A76-0653-EFE7-8B54-361A942ED021}"/>
                </a:ext>
              </a:extLst>
            </p:cNvPr>
            <p:cNvSpPr/>
            <p:nvPr/>
          </p:nvSpPr>
          <p:spPr>
            <a:xfrm rot="16200000">
              <a:off x="721318" y="-1260394"/>
              <a:ext cx="165098" cy="718148"/>
            </a:xfrm>
            <a:prstGeom prst="upArrow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F201067-7338-128C-A664-CC000216FCE5}"/>
              </a:ext>
            </a:extLst>
          </p:cNvPr>
          <p:cNvGrpSpPr/>
          <p:nvPr/>
        </p:nvGrpSpPr>
        <p:grpSpPr>
          <a:xfrm>
            <a:off x="553320" y="4786417"/>
            <a:ext cx="3066460" cy="707886"/>
            <a:chOff x="443897" y="-718962"/>
            <a:chExt cx="3066460" cy="707886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ABF4B35-B4EF-C758-034B-05FBD40A5AC8}"/>
                </a:ext>
              </a:extLst>
            </p:cNvPr>
            <p:cNvSpPr txBox="1"/>
            <p:nvPr/>
          </p:nvSpPr>
          <p:spPr>
            <a:xfrm>
              <a:off x="443897" y="-718962"/>
              <a:ext cx="2512014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Branch condition</a:t>
              </a:r>
            </a:p>
            <a:p>
              <a:r>
                <a:rPr lang="en-US" sz="2000" dirty="0">
                  <a:solidFill>
                    <a:schemeClr val="accent1"/>
                  </a:solidFill>
                </a:rPr>
                <a:t>Test (branch guard)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28" name="Up Arrow 27">
              <a:extLst>
                <a:ext uri="{FF2B5EF4-FFF2-40B4-BE49-F238E27FC236}">
                  <a16:creationId xmlns:a16="http://schemas.microsoft.com/office/drawing/2014/main" id="{2AA3D6FE-97F9-5BE4-5C7A-39D3FE5EEA90}"/>
                </a:ext>
              </a:extLst>
            </p:cNvPr>
            <p:cNvSpPr/>
            <p:nvPr/>
          </p:nvSpPr>
          <p:spPr>
            <a:xfrm rot="5400000">
              <a:off x="3186576" y="-842688"/>
              <a:ext cx="115585" cy="531977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17978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 bldLvl="2" animBg="1"/>
      <p:bldP spid="9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4E0B56B-A6E3-3218-E401-9A6FF385829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705718" y="5273511"/>
            <a:ext cx="8246473" cy="822862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200" dirty="0"/>
              <a:t>Changing the </a:t>
            </a:r>
            <a:r>
              <a:rPr lang="en-US" sz="2200" dirty="0">
                <a:solidFill>
                  <a:srgbClr val="0070C0"/>
                </a:solidFill>
              </a:rPr>
              <a:t>conditional test (guard) to its inverse</a:t>
            </a:r>
            <a:r>
              <a:rPr lang="en-US" sz="2200" dirty="0"/>
              <a:t>, allows you </a:t>
            </a:r>
            <a:r>
              <a:rPr lang="en-US" sz="2200" dirty="0">
                <a:solidFill>
                  <a:srgbClr val="2C895B"/>
                </a:solidFill>
              </a:rPr>
              <a:t>to swap the order of the blocks </a:t>
            </a:r>
            <a:r>
              <a:rPr lang="en-US" sz="2200" dirty="0"/>
              <a:t>in an </a:t>
            </a:r>
            <a:r>
              <a:rPr lang="en-US" sz="2200" dirty="0">
                <a:solidFill>
                  <a:srgbClr val="F37440"/>
                </a:solidFill>
              </a:rPr>
              <a:t>if else </a:t>
            </a:r>
            <a:r>
              <a:rPr lang="en-US" sz="2200" dirty="0"/>
              <a:t>statement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34B27F2-82A8-A243-B4D3-D75F53533D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6" y="79997"/>
            <a:ext cx="10664759" cy="715294"/>
          </a:xfrm>
        </p:spPr>
        <p:txBody>
          <a:bodyPr/>
          <a:lstStyle/>
          <a:p>
            <a:r>
              <a:rPr lang="en-US" dirty="0"/>
              <a:t>Examples: Guards (Conditional Tests) and their Inverse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1321EF91-DC89-0340-8820-655F2B251DB0}"/>
              </a:ext>
            </a:extLst>
          </p:cNvPr>
          <p:cNvGraphicFramePr>
            <a:graphicFrameLocks noGrp="1"/>
          </p:cNvGraphicFramePr>
          <p:nvPr/>
        </p:nvGraphicFramePr>
        <p:xfrm>
          <a:off x="2285639" y="1173058"/>
          <a:ext cx="7620720" cy="3749235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2957280">
                  <a:extLst>
                    <a:ext uri="{9D8B030D-6E8A-4147-A177-3AD203B41FA5}">
                      <a16:colId xmlns:a16="http://schemas.microsoft.com/office/drawing/2014/main" val="3190928411"/>
                    </a:ext>
                  </a:extLst>
                </a:gridCol>
                <a:gridCol w="4663440">
                  <a:extLst>
                    <a:ext uri="{9D8B030D-6E8A-4147-A177-3AD203B41FA5}">
                      <a16:colId xmlns:a16="http://schemas.microsoft.com/office/drawing/2014/main" val="1511193355"/>
                    </a:ext>
                  </a:extLst>
                </a:gridCol>
              </a:tblGrid>
              <a:tr h="640275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Compare in C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C89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"Inverse" </a:t>
                      </a:r>
                      <a:r>
                        <a:rPr lang="en-US" sz="28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Compare in 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74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0813829"/>
                  </a:ext>
                </a:extLst>
              </a:tr>
              <a:tr h="444630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==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!=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8584198"/>
                  </a:ext>
                </a:extLst>
              </a:tr>
              <a:tr h="444630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!=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==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4003046"/>
                  </a:ext>
                </a:extLst>
              </a:tr>
              <a:tr h="444630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&gt;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&lt;=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0342766"/>
                  </a:ext>
                </a:extLst>
              </a:tr>
              <a:tr h="444630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&gt;=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&lt;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3913616"/>
                  </a:ext>
                </a:extLst>
              </a:tr>
              <a:tr h="444630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&lt;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&gt;=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4155174"/>
                  </a:ext>
                </a:extLst>
              </a:tr>
              <a:tr h="444630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&lt;=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&gt;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7339657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4B6FF521-5B73-FD4C-82B1-4555509CB985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30984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25C421C-5369-0F48-9F83-298A1BC2E7C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22884" y="3351197"/>
            <a:ext cx="11432992" cy="3210667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200" dirty="0">
                <a:solidFill>
                  <a:srgbClr val="7030A0"/>
                </a:solidFill>
              </a:rPr>
              <a:t>In ARM32, </a:t>
            </a:r>
            <a:r>
              <a:rPr lang="en-US" sz="2200" dirty="0">
                <a:solidFill>
                  <a:schemeClr val="tx2"/>
                </a:solidFill>
              </a:rPr>
              <a:t>you either </a:t>
            </a:r>
            <a:r>
              <a:rPr lang="en-US" sz="2200" b="1" dirty="0">
                <a:solidFill>
                  <a:srgbClr val="2C895B"/>
                </a:solidFill>
              </a:rPr>
              <a:t>fall through </a:t>
            </a:r>
            <a:r>
              <a:rPr lang="en-US" sz="2200" dirty="0">
                <a:solidFill>
                  <a:schemeClr val="tx2"/>
                </a:solidFill>
              </a:rPr>
              <a:t>(execute the </a:t>
            </a:r>
            <a:r>
              <a:rPr lang="en-US" sz="2200" i="1" dirty="0">
                <a:solidFill>
                  <a:srgbClr val="2C895B"/>
                </a:solidFill>
              </a:rPr>
              <a:t>next instruction </a:t>
            </a:r>
            <a:r>
              <a:rPr lang="en-US" sz="2200" i="1" dirty="0">
                <a:solidFill>
                  <a:srgbClr val="F37440"/>
                </a:solidFill>
              </a:rPr>
              <a:t>in sequence</a:t>
            </a:r>
            <a:r>
              <a:rPr lang="en-US" sz="2200" dirty="0">
                <a:solidFill>
                  <a:schemeClr val="tx2"/>
                </a:solidFill>
              </a:rPr>
              <a:t>) or </a:t>
            </a:r>
            <a:r>
              <a:rPr lang="en-US" sz="2200" b="1">
                <a:solidFill>
                  <a:srgbClr val="0070C0"/>
                </a:solidFill>
              </a:rPr>
              <a:t>branch around to </a:t>
            </a:r>
            <a:r>
              <a:rPr lang="en-US" sz="2200" b="1" dirty="0">
                <a:solidFill>
                  <a:srgbClr val="0070C0"/>
                </a:solidFill>
              </a:rPr>
              <a:t>a specific instruction </a:t>
            </a:r>
            <a:r>
              <a:rPr lang="en-US" sz="2200" dirty="0">
                <a:solidFill>
                  <a:schemeClr val="tx2"/>
                </a:solidFill>
              </a:rPr>
              <a:t>and then </a:t>
            </a:r>
            <a:r>
              <a:rPr lang="en-US" sz="2200" i="1" dirty="0">
                <a:solidFill>
                  <a:srgbClr val="0070C0"/>
                </a:solidFill>
              </a:rPr>
              <a:t>resume</a:t>
            </a:r>
            <a:r>
              <a:rPr lang="en-US" sz="2200" dirty="0">
                <a:solidFill>
                  <a:srgbClr val="0070C0"/>
                </a:solidFill>
              </a:rPr>
              <a:t> sequential instruction execution</a:t>
            </a:r>
          </a:p>
          <a:p>
            <a:r>
              <a:rPr lang="en-US" sz="2200" dirty="0">
                <a:solidFill>
                  <a:schemeClr val="tx2"/>
                </a:solidFill>
              </a:rPr>
              <a:t>In order to keep the </a:t>
            </a:r>
            <a:r>
              <a:rPr lang="en-US" sz="2200" b="1" dirty="0">
                <a:solidFill>
                  <a:srgbClr val="2C895B"/>
                </a:solidFill>
              </a:rPr>
              <a:t>same</a:t>
            </a:r>
            <a:r>
              <a:rPr lang="en-US" sz="2200" dirty="0">
                <a:solidFill>
                  <a:schemeClr val="tx2"/>
                </a:solidFill>
              </a:rPr>
              <a:t> </a:t>
            </a:r>
            <a:r>
              <a:rPr lang="en-US" sz="2200" b="1" dirty="0">
                <a:solidFill>
                  <a:srgbClr val="2C895B"/>
                </a:solidFill>
              </a:rPr>
              <a:t>block order a</a:t>
            </a:r>
            <a:r>
              <a:rPr lang="en-US" sz="2200" dirty="0">
                <a:solidFill>
                  <a:schemeClr val="tx2"/>
                </a:solidFill>
              </a:rPr>
              <a:t>s the </a:t>
            </a:r>
            <a:r>
              <a:rPr lang="en-US" sz="2200" b="1" dirty="0">
                <a:solidFill>
                  <a:srgbClr val="2C895B"/>
                </a:solidFill>
              </a:rPr>
              <a:t>C version </a:t>
            </a:r>
            <a:r>
              <a:rPr lang="en-US" sz="2200" dirty="0">
                <a:solidFill>
                  <a:schemeClr val="tx2"/>
                </a:solidFill>
              </a:rPr>
              <a:t>that says:</a:t>
            </a:r>
            <a:r>
              <a:rPr lang="en-US" sz="2200" b="1" dirty="0">
                <a:solidFill>
                  <a:srgbClr val="F37440"/>
                </a:solidFill>
              </a:rPr>
              <a:t> </a:t>
            </a:r>
            <a:r>
              <a:rPr lang="en-US" sz="2200" b="1" i="1" dirty="0">
                <a:solidFill>
                  <a:srgbClr val="0070C0"/>
                </a:solidFill>
              </a:rPr>
              <a:t>fall through </a:t>
            </a:r>
            <a:r>
              <a:rPr lang="en-US" sz="2200" dirty="0">
                <a:solidFill>
                  <a:schemeClr val="tx2"/>
                </a:solidFill>
              </a:rPr>
              <a:t>to the </a:t>
            </a:r>
            <a:r>
              <a:rPr lang="en-US" sz="2200" dirty="0">
                <a:solidFill>
                  <a:srgbClr val="2C895B"/>
                </a:solidFill>
              </a:rPr>
              <a:t>condition </a:t>
            </a:r>
            <a:r>
              <a:rPr lang="en-US" sz="2200" b="1" dirty="0">
                <a:solidFill>
                  <a:srgbClr val="2C895B"/>
                </a:solidFill>
              </a:rPr>
              <a:t>true </a:t>
            </a:r>
            <a:r>
              <a:rPr lang="en-US" sz="2200" dirty="0">
                <a:solidFill>
                  <a:schemeClr val="tx2"/>
                </a:solidFill>
              </a:rPr>
              <a:t>block when the </a:t>
            </a:r>
            <a:r>
              <a:rPr lang="en-US" sz="2200" dirty="0">
                <a:solidFill>
                  <a:srgbClr val="7030A0"/>
                </a:solidFill>
              </a:rPr>
              <a:t>branch guard </a:t>
            </a:r>
            <a:r>
              <a:rPr lang="en-US" sz="2200" dirty="0">
                <a:solidFill>
                  <a:schemeClr val="tx2"/>
                </a:solidFill>
              </a:rPr>
              <a:t>evaluates to be </a:t>
            </a:r>
            <a:r>
              <a:rPr lang="en-US" sz="2200" b="1" dirty="0">
                <a:solidFill>
                  <a:srgbClr val="2C895B"/>
                </a:solidFill>
              </a:rPr>
              <a:t>true</a:t>
            </a:r>
            <a:endParaRPr lang="en-US" sz="2200" dirty="0">
              <a:solidFill>
                <a:schemeClr val="tx2"/>
              </a:solidFill>
            </a:endParaRPr>
          </a:p>
          <a:p>
            <a:pPr lvl="1"/>
            <a:r>
              <a:rPr lang="en-US" sz="2200" dirty="0">
                <a:solidFill>
                  <a:schemeClr val="tx2"/>
                </a:solidFill>
              </a:rPr>
              <a:t>Assembly: </a:t>
            </a:r>
            <a:r>
              <a:rPr lang="en-US" sz="2200" b="1" i="1" dirty="0">
                <a:solidFill>
                  <a:srgbClr val="C00000"/>
                </a:solidFill>
              </a:rPr>
              <a:t>invert</a:t>
            </a:r>
            <a:r>
              <a:rPr lang="en-US" sz="2200" dirty="0">
                <a:solidFill>
                  <a:schemeClr val="tx2"/>
                </a:solidFill>
              </a:rPr>
              <a:t> the </a:t>
            </a:r>
            <a:r>
              <a:rPr lang="en-US" sz="2200" b="1" dirty="0">
                <a:solidFill>
                  <a:srgbClr val="F37440"/>
                </a:solidFill>
              </a:rPr>
              <a:t>condition test </a:t>
            </a:r>
            <a:r>
              <a:rPr lang="en-US" sz="2200" dirty="0">
                <a:solidFill>
                  <a:schemeClr val="tx2"/>
                </a:solidFill>
              </a:rPr>
              <a:t>to </a:t>
            </a:r>
            <a:r>
              <a:rPr lang="en-US" sz="2200" b="1" dirty="0">
                <a:solidFill>
                  <a:srgbClr val="0070C0"/>
                </a:solidFill>
              </a:rPr>
              <a:t>branch around </a:t>
            </a:r>
            <a:r>
              <a:rPr lang="en-US" sz="2200" dirty="0"/>
              <a:t>the </a:t>
            </a:r>
            <a:r>
              <a:rPr lang="en-US" sz="2200" b="1" i="1" dirty="0">
                <a:solidFill>
                  <a:srgbClr val="2C895B"/>
                </a:solidFill>
              </a:rPr>
              <a:t>condition true </a:t>
            </a:r>
            <a:r>
              <a:rPr lang="en-US" sz="2200" dirty="0">
                <a:solidFill>
                  <a:schemeClr val="tx2"/>
                </a:solidFill>
              </a:rPr>
              <a:t>block</a:t>
            </a:r>
          </a:p>
          <a:p>
            <a:r>
              <a:rPr lang="en-US" sz="2200" dirty="0">
                <a:solidFill>
                  <a:srgbClr val="C00000"/>
                </a:solidFill>
              </a:rPr>
              <a:t>Summary</a:t>
            </a:r>
            <a:r>
              <a:rPr lang="en-US" sz="2200" dirty="0">
                <a:solidFill>
                  <a:srgbClr val="7030A0"/>
                </a:solidFill>
              </a:rPr>
              <a:t>: In ARM32 </a:t>
            </a:r>
            <a:r>
              <a:rPr lang="en-US" sz="2200" dirty="0"/>
              <a:t>use a </a:t>
            </a:r>
            <a:r>
              <a:rPr lang="en-US" sz="2200" b="1" dirty="0"/>
              <a:t>condition test </a:t>
            </a:r>
            <a:r>
              <a:rPr lang="en-US" sz="2200" dirty="0"/>
              <a:t>that </a:t>
            </a:r>
            <a:r>
              <a:rPr lang="en-US" sz="2200" b="1" dirty="0"/>
              <a:t>specifies the </a:t>
            </a:r>
            <a:r>
              <a:rPr lang="en-US" sz="2200" b="1" u="sng" dirty="0"/>
              <a:t>opposite</a:t>
            </a:r>
            <a:r>
              <a:rPr lang="en-US" sz="2200" b="1" dirty="0"/>
              <a:t> of the condition used in C , then </a:t>
            </a:r>
            <a:r>
              <a:rPr lang="en-US" sz="2200" b="1" dirty="0">
                <a:solidFill>
                  <a:srgbClr val="FF0000"/>
                </a:solidFill>
              </a:rPr>
              <a:t>branch around </a:t>
            </a:r>
            <a:r>
              <a:rPr lang="en-US" sz="2200" dirty="0"/>
              <a:t>the</a:t>
            </a:r>
            <a:r>
              <a:rPr lang="en-US" sz="2200" b="1" dirty="0"/>
              <a:t> </a:t>
            </a:r>
            <a:r>
              <a:rPr lang="en-US" sz="2200" b="1" dirty="0">
                <a:solidFill>
                  <a:srgbClr val="2C895B"/>
                </a:solidFill>
              </a:rPr>
              <a:t>condition true </a:t>
            </a:r>
            <a:r>
              <a:rPr lang="en-US" sz="2200" dirty="0"/>
              <a:t>block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3B9562-FFFD-0649-B4D1-5311765C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562" y="296135"/>
            <a:ext cx="10515600" cy="407296"/>
          </a:xfrm>
        </p:spPr>
        <p:txBody>
          <a:bodyPr/>
          <a:lstStyle/>
          <a:p>
            <a:r>
              <a:rPr lang="en-US" dirty="0"/>
              <a:t>Program Flow: Keeping the same </a:t>
            </a:r>
            <a:r>
              <a:rPr lang="en-US" i="1" dirty="0">
                <a:solidFill>
                  <a:srgbClr val="2C895B"/>
                </a:solidFill>
              </a:rPr>
              <a:t>"Block Order" </a:t>
            </a:r>
            <a:r>
              <a:rPr lang="en-US" dirty="0"/>
              <a:t>as C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050155E-FD54-A443-8A5C-99402148A9B6}"/>
              </a:ext>
            </a:extLst>
          </p:cNvPr>
          <p:cNvSpPr/>
          <p:nvPr/>
        </p:nvSpPr>
        <p:spPr bwMode="auto">
          <a:xfrm>
            <a:off x="2634002" y="906172"/>
            <a:ext cx="7233235" cy="2311956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int r0;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if (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==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when true "fall through" to here */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condition true block */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 * fall through */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20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in assembly branch to here if not true */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B107B0-76EF-9E4E-AB48-B030629F503E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1FDF711-70DD-32F4-99BE-B1A76432AE4B}"/>
              </a:ext>
            </a:extLst>
          </p:cNvPr>
          <p:cNvGrpSpPr/>
          <p:nvPr/>
        </p:nvGrpSpPr>
        <p:grpSpPr>
          <a:xfrm>
            <a:off x="3729339" y="647502"/>
            <a:ext cx="1723549" cy="717329"/>
            <a:chOff x="1205955" y="-718962"/>
            <a:chExt cx="1723549" cy="71732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5B62507-D1FD-681B-66E1-24F1B90D2DC2}"/>
                </a:ext>
              </a:extLst>
            </p:cNvPr>
            <p:cNvSpPr txBox="1"/>
            <p:nvPr/>
          </p:nvSpPr>
          <p:spPr>
            <a:xfrm>
              <a:off x="1205955" y="-718962"/>
              <a:ext cx="1723549" cy="40011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Branch guard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10" name="Up Arrow 9">
              <a:extLst>
                <a:ext uri="{FF2B5EF4-FFF2-40B4-BE49-F238E27FC236}">
                  <a16:creationId xmlns:a16="http://schemas.microsoft.com/office/drawing/2014/main" id="{0580611B-97C8-4647-2800-033427143B09}"/>
                </a:ext>
              </a:extLst>
            </p:cNvPr>
            <p:cNvSpPr/>
            <p:nvPr/>
          </p:nvSpPr>
          <p:spPr>
            <a:xfrm rot="10800000">
              <a:off x="1348348" y="-300946"/>
              <a:ext cx="98643" cy="299313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7887601-DD29-A07A-F512-B79688E86728}"/>
              </a:ext>
            </a:extLst>
          </p:cNvPr>
          <p:cNvGrpSpPr/>
          <p:nvPr/>
        </p:nvGrpSpPr>
        <p:grpSpPr>
          <a:xfrm>
            <a:off x="9822300" y="1690631"/>
            <a:ext cx="2105478" cy="707886"/>
            <a:chOff x="444793" y="-1222226"/>
            <a:chExt cx="2105478" cy="70788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38D36A7-BB27-7BD3-DEE2-D50D577C3245}"/>
                </a:ext>
              </a:extLst>
            </p:cNvPr>
            <p:cNvSpPr txBox="1"/>
            <p:nvPr/>
          </p:nvSpPr>
          <p:spPr>
            <a:xfrm>
              <a:off x="1162941" y="-1222226"/>
              <a:ext cx="1387330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rgbClr val="2C895B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2C895B"/>
                  </a:solidFill>
                </a:rPr>
                <a:t>condition true block</a:t>
              </a:r>
            </a:p>
          </p:txBody>
        </p:sp>
        <p:sp>
          <p:nvSpPr>
            <p:cNvPr id="13" name="Up Arrow 12">
              <a:extLst>
                <a:ext uri="{FF2B5EF4-FFF2-40B4-BE49-F238E27FC236}">
                  <a16:creationId xmlns:a16="http://schemas.microsoft.com/office/drawing/2014/main" id="{ED3F098F-E1B2-4605-77A2-CA6EBD2648EA}"/>
                </a:ext>
              </a:extLst>
            </p:cNvPr>
            <p:cNvSpPr/>
            <p:nvPr/>
          </p:nvSpPr>
          <p:spPr>
            <a:xfrm rot="16200000">
              <a:off x="721318" y="-1260394"/>
              <a:ext cx="165098" cy="718148"/>
            </a:xfrm>
            <a:prstGeom prst="upArrow">
              <a:avLst/>
            </a:prstGeom>
            <a:solidFill>
              <a:srgbClr val="2C895B"/>
            </a:solidFill>
            <a:ln>
              <a:solidFill>
                <a:srgbClr val="2C895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" name="Right Brace 2">
            <a:extLst>
              <a:ext uri="{FF2B5EF4-FFF2-40B4-BE49-F238E27FC236}">
                <a16:creationId xmlns:a16="http://schemas.microsoft.com/office/drawing/2014/main" id="{682CE398-C785-43A1-7098-3668F82361B9}"/>
              </a:ext>
            </a:extLst>
          </p:cNvPr>
          <p:cNvSpPr/>
          <p:nvPr/>
        </p:nvSpPr>
        <p:spPr>
          <a:xfrm>
            <a:off x="9331287" y="1690631"/>
            <a:ext cx="449100" cy="707886"/>
          </a:xfrm>
          <a:prstGeom prst="rightBrace">
            <a:avLst/>
          </a:prstGeom>
          <a:ln w="25400">
            <a:solidFill>
              <a:srgbClr val="2C895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372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 bldLvl="2" animBg="1"/>
      <p:bldP spid="9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34B27F2-82A8-A243-B4D3-D75F53533D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332" y="101959"/>
            <a:ext cx="10515600" cy="1013594"/>
          </a:xfrm>
        </p:spPr>
        <p:txBody>
          <a:bodyPr/>
          <a:lstStyle/>
          <a:p>
            <a:r>
              <a:rPr lang="en-US" dirty="0"/>
              <a:t>Branch Guard </a:t>
            </a:r>
            <a:r>
              <a:rPr lang="en-US" dirty="0">
                <a:solidFill>
                  <a:srgbClr val="FF0000"/>
                </a:solidFill>
              </a:rPr>
              <a:t>"</a:t>
            </a:r>
            <a:r>
              <a:rPr lang="en-US" i="1" dirty="0">
                <a:solidFill>
                  <a:srgbClr val="FF0000"/>
                </a:solidFill>
              </a:rPr>
              <a:t>Adjustment"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Table</a:t>
            </a:r>
            <a:br>
              <a:rPr lang="en-US" dirty="0"/>
            </a:br>
            <a:r>
              <a:rPr lang="en-US" dirty="0"/>
              <a:t>Preserving Block Order In Code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FD0F85A-587C-AF44-930C-A0349D6456A4}"/>
              </a:ext>
            </a:extLst>
          </p:cNvPr>
          <p:cNvSpPr/>
          <p:nvPr/>
        </p:nvSpPr>
        <p:spPr bwMode="auto">
          <a:xfrm>
            <a:off x="1442393" y="5157015"/>
            <a:ext cx="4755380" cy="1361837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if (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i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compare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5)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condition true block */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then fall through */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1321EF91-DC89-0340-8820-655F2B251DB0}"/>
              </a:ext>
            </a:extLst>
          </p:cNvPr>
          <p:cNvGraphicFramePr>
            <a:graphicFrameLocks noGrp="1"/>
          </p:cNvGraphicFramePr>
          <p:nvPr/>
        </p:nvGraphicFramePr>
        <p:xfrm>
          <a:off x="1323122" y="1191148"/>
          <a:ext cx="10018644" cy="3383475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2504661">
                  <a:extLst>
                    <a:ext uri="{9D8B030D-6E8A-4147-A177-3AD203B41FA5}">
                      <a16:colId xmlns:a16="http://schemas.microsoft.com/office/drawing/2014/main" val="3190928411"/>
                    </a:ext>
                  </a:extLst>
                </a:gridCol>
                <a:gridCol w="2504661">
                  <a:extLst>
                    <a:ext uri="{9D8B030D-6E8A-4147-A177-3AD203B41FA5}">
                      <a16:colId xmlns:a16="http://schemas.microsoft.com/office/drawing/2014/main" val="1511193355"/>
                    </a:ext>
                  </a:extLst>
                </a:gridCol>
                <a:gridCol w="2504661">
                  <a:extLst>
                    <a:ext uri="{9D8B030D-6E8A-4147-A177-3AD203B41FA5}">
                      <a16:colId xmlns:a16="http://schemas.microsoft.com/office/drawing/2014/main" val="2545997432"/>
                    </a:ext>
                  </a:extLst>
                </a:gridCol>
                <a:gridCol w="2504661">
                  <a:extLst>
                    <a:ext uri="{9D8B030D-6E8A-4147-A177-3AD203B41FA5}">
                      <a16:colId xmlns:a16="http://schemas.microsoft.com/office/drawing/2014/main" val="3603583872"/>
                    </a:ext>
                  </a:extLst>
                </a:gridCol>
              </a:tblGrid>
              <a:tr h="64027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Compare in C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C89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"Inverse" </a:t>
                      </a:r>
                      <a:r>
                        <a:rPr lang="en-US" dirty="0"/>
                        <a:t>Compare</a:t>
                      </a:r>
                    </a:p>
                    <a:p>
                      <a:pPr algn="ctr"/>
                      <a:r>
                        <a:rPr lang="en-US" dirty="0"/>
                        <a:t>in 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74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"Inverse" </a:t>
                      </a:r>
                      <a:r>
                        <a:rPr lang="en-US" dirty="0"/>
                        <a:t>Signed</a:t>
                      </a:r>
                    </a:p>
                    <a:p>
                      <a:pPr algn="ctr"/>
                      <a:r>
                        <a:rPr lang="en-US" dirty="0"/>
                        <a:t>Assembly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"Inverse" </a:t>
                      </a:r>
                      <a:r>
                        <a:rPr lang="en-US" dirty="0"/>
                        <a:t>Unsigned Assembly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0813829"/>
                  </a:ext>
                </a:extLst>
              </a:tr>
              <a:tr h="44463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==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!=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bne</a:t>
                      </a:r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bne</a:t>
                      </a:r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8584198"/>
                  </a:ext>
                </a:extLst>
              </a:tr>
              <a:tr h="44463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!=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==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beq</a:t>
                      </a:r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beq</a:t>
                      </a:r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4003046"/>
                  </a:ext>
                </a:extLst>
              </a:tr>
              <a:tr h="44463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&gt;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&lt;=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ble</a:t>
                      </a:r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bls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0342766"/>
                  </a:ext>
                </a:extLst>
              </a:tr>
              <a:tr h="44463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&gt;=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&lt;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blt</a:t>
                      </a:r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blo</a:t>
                      </a:r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3913616"/>
                  </a:ext>
                </a:extLst>
              </a:tr>
              <a:tr h="44463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&lt;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&gt;=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bge</a:t>
                      </a:r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bhs</a:t>
                      </a:r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4155174"/>
                  </a:ext>
                </a:extLst>
              </a:tr>
              <a:tr h="44463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&lt;=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&gt;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bgt</a:t>
                      </a:r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bhi</a:t>
                      </a:r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7339657"/>
                  </a:ext>
                </a:extLst>
              </a:tr>
            </a:tbl>
          </a:graphicData>
        </a:graphic>
      </p:graphicFrame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CBB188DB-6CCE-194A-A753-E38CFB231A7D}"/>
              </a:ext>
            </a:extLst>
          </p:cNvPr>
          <p:cNvSpPr/>
          <p:nvPr/>
        </p:nvSpPr>
        <p:spPr bwMode="auto">
          <a:xfrm>
            <a:off x="7018306" y="5124069"/>
            <a:ext cx="4417877" cy="167854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 5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i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inverse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Lelse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condition true block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then fall through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6FF521-5B73-FD4C-82B1-4555509CB985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4" name="Left Brace 13">
            <a:extLst>
              <a:ext uri="{FF2B5EF4-FFF2-40B4-BE49-F238E27FC236}">
                <a16:creationId xmlns:a16="http://schemas.microsoft.com/office/drawing/2014/main" id="{C9B02090-F28F-AD4C-AB9F-D883DFB8F866}"/>
              </a:ext>
            </a:extLst>
          </p:cNvPr>
          <p:cNvSpPr/>
          <p:nvPr/>
        </p:nvSpPr>
        <p:spPr>
          <a:xfrm rot="16200000">
            <a:off x="3497791" y="2337763"/>
            <a:ext cx="644583" cy="4993921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Left Brace 14">
            <a:extLst>
              <a:ext uri="{FF2B5EF4-FFF2-40B4-BE49-F238E27FC236}">
                <a16:creationId xmlns:a16="http://schemas.microsoft.com/office/drawing/2014/main" id="{62FA3110-7C3B-A3A6-D6B1-03DA699A7010}"/>
              </a:ext>
            </a:extLst>
          </p:cNvPr>
          <p:cNvSpPr/>
          <p:nvPr/>
        </p:nvSpPr>
        <p:spPr>
          <a:xfrm rot="16200000">
            <a:off x="8522514" y="2312654"/>
            <a:ext cx="644583" cy="4993921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6709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10" grpId="0"/>
      <p:bldP spid="14" grpId="0" animBg="1"/>
      <p:bldP spid="1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2FCBBC-BF13-9844-AC31-27E935A2AD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287" y="72612"/>
            <a:ext cx="5724458" cy="551978"/>
          </a:xfrm>
        </p:spPr>
        <p:txBody>
          <a:bodyPr/>
          <a:lstStyle/>
          <a:p>
            <a:r>
              <a:rPr lang="en-US" dirty="0"/>
              <a:t>Assembly and Machine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765202-FDC7-2C41-881A-A0828F257F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97624" y="612762"/>
            <a:ext cx="8494376" cy="3588444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>
              <a:lnSpc>
                <a:spcPct val="100000"/>
              </a:lnSpc>
              <a:buFont typeface="Wingdings" charset="2"/>
              <a:buChar char="§"/>
              <a:defRPr/>
            </a:pPr>
            <a:r>
              <a:rPr lang="en-US" sz="1600" dirty="0">
                <a:solidFill>
                  <a:srgbClr val="0070C0"/>
                </a:solidFill>
              </a:rPr>
              <a:t>Machine Language (or code): Set of </a:t>
            </a:r>
            <a:r>
              <a:rPr lang="en-US" sz="1600" dirty="0">
                <a:solidFill>
                  <a:schemeClr val="accent1"/>
                </a:solidFill>
              </a:rPr>
              <a:t>instructions</a:t>
            </a:r>
            <a:r>
              <a:rPr lang="en-US" sz="1600" dirty="0"/>
              <a:t> the CPU executes are </a:t>
            </a:r>
            <a:r>
              <a:rPr lang="en-US" sz="1600" dirty="0">
                <a:solidFill>
                  <a:schemeClr val="accent1"/>
                </a:solidFill>
              </a:rPr>
              <a:t>encoded in memory </a:t>
            </a:r>
            <a:r>
              <a:rPr lang="en-US" sz="1600" dirty="0">
                <a:solidFill>
                  <a:schemeClr val="tx2"/>
                </a:solidFill>
              </a:rPr>
              <a:t>using</a:t>
            </a:r>
            <a:r>
              <a:rPr lang="en-US" sz="1600" dirty="0">
                <a:solidFill>
                  <a:schemeClr val="accent1"/>
                </a:solidFill>
              </a:rPr>
              <a:t> patterns of ones and zeros (like binary numbers)</a:t>
            </a:r>
          </a:p>
          <a:p>
            <a:pPr>
              <a:lnSpc>
                <a:spcPct val="100000"/>
              </a:lnSpc>
              <a:buFont typeface="Wingdings" charset="2"/>
              <a:buChar char="§"/>
              <a:defRPr/>
            </a:pPr>
            <a:r>
              <a:rPr lang="en-US" sz="1600" dirty="0">
                <a:solidFill>
                  <a:srgbClr val="0070C0"/>
                </a:solidFill>
              </a:rPr>
              <a:t>Assembly language </a:t>
            </a:r>
            <a:r>
              <a:rPr lang="en-US" sz="1600" dirty="0"/>
              <a:t>is a </a:t>
            </a:r>
            <a:r>
              <a:rPr lang="en-US" sz="1600" dirty="0">
                <a:solidFill>
                  <a:srgbClr val="FF0000"/>
                </a:solidFill>
              </a:rPr>
              <a:t>symbolic version </a:t>
            </a:r>
            <a:r>
              <a:rPr lang="en-US" sz="1600" dirty="0"/>
              <a:t>of the </a:t>
            </a:r>
            <a:r>
              <a:rPr lang="en-US" sz="1600" dirty="0">
                <a:solidFill>
                  <a:srgbClr val="0070C0"/>
                </a:solidFill>
              </a:rPr>
              <a:t>machine language</a:t>
            </a:r>
          </a:p>
          <a:p>
            <a:pPr>
              <a:lnSpc>
                <a:spcPct val="100000"/>
              </a:lnSpc>
              <a:buFont typeface="Wingdings" charset="2"/>
              <a:buChar char="§"/>
            </a:pPr>
            <a:r>
              <a:rPr lang="en-US" sz="1600" dirty="0">
                <a:ea typeface="宋体" charset="0"/>
                <a:cs typeface="宋体" charset="0"/>
              </a:rPr>
              <a:t>Each assembly statement (called an </a:t>
            </a:r>
            <a:r>
              <a:rPr lang="en-US" sz="1600" b="1" dirty="0">
                <a:solidFill>
                  <a:srgbClr val="0070C0"/>
                </a:solidFill>
                <a:ea typeface="宋体" charset="0"/>
                <a:cs typeface="宋体" charset="0"/>
              </a:rPr>
              <a:t>Instruction</a:t>
            </a:r>
            <a:r>
              <a:rPr lang="en-US" sz="1600" dirty="0">
                <a:ea typeface="宋体" charset="0"/>
                <a:cs typeface="宋体" charset="0"/>
              </a:rPr>
              <a:t>)</a:t>
            </a:r>
          </a:p>
          <a:p>
            <a:pPr lvl="1">
              <a:buFont typeface="Wingdings" charset="2"/>
              <a:buChar char="§"/>
            </a:pPr>
            <a:r>
              <a:rPr lang="en-US" sz="1600" dirty="0">
                <a:ea typeface="宋体" charset="0"/>
                <a:cs typeface="宋体" charset="0"/>
              </a:rPr>
              <a:t>Executes </a:t>
            </a:r>
            <a:r>
              <a:rPr lang="en-US" sz="1600" dirty="0">
                <a:solidFill>
                  <a:srgbClr val="0070C0"/>
                </a:solidFill>
                <a:ea typeface="宋体" charset="0"/>
                <a:cs typeface="宋体" charset="0"/>
              </a:rPr>
              <a:t>exactly </a:t>
            </a:r>
            <a:r>
              <a:rPr lang="en-US" sz="1600" b="1" dirty="0">
                <a:solidFill>
                  <a:srgbClr val="0070C0"/>
                </a:solidFill>
                <a:ea typeface="宋体" charset="0"/>
                <a:cs typeface="宋体" charset="0"/>
              </a:rPr>
              <a:t>one</a:t>
            </a:r>
            <a:r>
              <a:rPr lang="en-US" sz="1600" dirty="0">
                <a:solidFill>
                  <a:srgbClr val="0070C0"/>
                </a:solidFill>
                <a:ea typeface="宋体" charset="0"/>
                <a:cs typeface="宋体" charset="0"/>
              </a:rPr>
              <a:t> </a:t>
            </a:r>
            <a:r>
              <a:rPr lang="en-US" sz="1600" dirty="0">
                <a:ea typeface="宋体" charset="0"/>
                <a:cs typeface="宋体" charset="0"/>
              </a:rPr>
              <a:t>from a list of simple commands</a:t>
            </a:r>
          </a:p>
          <a:p>
            <a:pPr lvl="1">
              <a:buFont typeface="Wingdings" charset="2"/>
              <a:buChar char="§"/>
            </a:pPr>
            <a:r>
              <a:rPr lang="en-US" sz="1600" dirty="0">
                <a:ea typeface="宋体" charset="0"/>
                <a:cs typeface="宋体" charset="0"/>
              </a:rPr>
              <a:t>Instructions describe operations (e.g., =, +, -, *)</a:t>
            </a:r>
          </a:p>
          <a:p>
            <a:pPr lvl="1">
              <a:buFont typeface="Wingdings" charset="2"/>
              <a:buChar char="§"/>
            </a:pPr>
            <a:r>
              <a:rPr lang="en-US" sz="1600" dirty="0">
                <a:ea typeface="宋体" charset="0"/>
                <a:cs typeface="宋体" charset="0"/>
              </a:rPr>
              <a:t>Execution goes low to high memory one instruction at a time unless there is a branch</a:t>
            </a:r>
          </a:p>
          <a:p>
            <a:pPr>
              <a:lnSpc>
                <a:spcPct val="100000"/>
              </a:lnSpc>
              <a:buFont typeface="Wingdings" charset="2"/>
              <a:buChar char="§"/>
            </a:pPr>
            <a:r>
              <a:rPr lang="en-US" sz="1600" dirty="0">
                <a:ea typeface="宋体" charset="0"/>
                <a:cs typeface="宋体" charset="0"/>
              </a:rPr>
              <a:t>One line of </a:t>
            </a:r>
            <a:r>
              <a:rPr lang="en-US" sz="1600" dirty="0">
                <a:solidFill>
                  <a:schemeClr val="accent1"/>
                </a:solidFill>
                <a:ea typeface="宋体" charset="0"/>
                <a:cs typeface="宋体" charset="0"/>
              </a:rPr>
              <a:t>arm32 machine code contains one instruction in one word (32 bits)</a:t>
            </a:r>
          </a:p>
          <a:p>
            <a:pPr>
              <a:lnSpc>
                <a:spcPct val="100000"/>
              </a:lnSpc>
              <a:buFont typeface="Wingdings" charset="2"/>
              <a:buChar char="§"/>
            </a:pPr>
            <a:r>
              <a:rPr lang="en-US" sz="1600" dirty="0">
                <a:solidFill>
                  <a:schemeClr val="accent6"/>
                </a:solidFill>
                <a:ea typeface="宋体" charset="0"/>
                <a:cs typeface="宋体" charset="0"/>
              </a:rPr>
              <a:t>Assembler (gnu as) </a:t>
            </a:r>
          </a:p>
          <a:p>
            <a:pPr lvl="1">
              <a:buFont typeface="Wingdings" charset="2"/>
              <a:buChar char="§"/>
            </a:pPr>
            <a:r>
              <a:rPr lang="en-US" sz="1600" dirty="0">
                <a:solidFill>
                  <a:schemeClr val="accent6"/>
                </a:solidFill>
                <a:ea typeface="宋体" charset="0"/>
                <a:cs typeface="宋体" charset="0"/>
              </a:rPr>
              <a:t>(1) </a:t>
            </a:r>
            <a:r>
              <a:rPr lang="en-US" sz="1600" dirty="0">
                <a:solidFill>
                  <a:schemeClr val="accent1"/>
                </a:solidFill>
                <a:ea typeface="宋体" charset="0"/>
                <a:cs typeface="宋体" charset="0"/>
              </a:rPr>
              <a:t>translates assembly to machine code</a:t>
            </a:r>
          </a:p>
          <a:p>
            <a:pPr lvl="1">
              <a:buFont typeface="Wingdings" charset="2"/>
              <a:buChar char="§"/>
            </a:pPr>
            <a:r>
              <a:rPr lang="en-US" sz="1600" dirty="0">
                <a:solidFill>
                  <a:schemeClr val="accent6"/>
                </a:solidFill>
                <a:ea typeface="宋体" charset="0"/>
                <a:cs typeface="宋体" charset="0"/>
              </a:rPr>
              <a:t>(2) Generates the contents of: </a:t>
            </a:r>
            <a:r>
              <a:rPr lang="en-US" sz="1600" dirty="0">
                <a:solidFill>
                  <a:schemeClr val="accent1"/>
                </a:solidFill>
                <a:ea typeface="宋体" charset="0"/>
                <a:cs typeface="宋体" charset="0"/>
              </a:rPr>
              <a:t>text, read only data, and static data memory sections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1237C10-B151-2647-B17F-BFEBC1CE8199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D87E8620-5995-1C66-B3F9-0B82938BA2B4}"/>
              </a:ext>
            </a:extLst>
          </p:cNvPr>
          <p:cNvGrpSpPr/>
          <p:nvPr/>
        </p:nvGrpSpPr>
        <p:grpSpPr>
          <a:xfrm>
            <a:off x="-106880" y="688185"/>
            <a:ext cx="1276420" cy="5925241"/>
            <a:chOff x="5391446" y="535470"/>
            <a:chExt cx="1557994" cy="5874441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A43EC0F7-CA36-FF0C-DBA4-9A1815AC1F48}"/>
                </a:ext>
              </a:extLst>
            </p:cNvPr>
            <p:cNvSpPr txBox="1"/>
            <p:nvPr/>
          </p:nvSpPr>
          <p:spPr>
            <a:xfrm>
              <a:off x="5391446" y="535470"/>
              <a:ext cx="1557994" cy="274624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70C0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0xFF…FF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2DACCF8-C209-1245-9CC7-635434F98B2E}"/>
                </a:ext>
              </a:extLst>
            </p:cNvPr>
            <p:cNvSpPr txBox="1"/>
            <p:nvPr/>
          </p:nvSpPr>
          <p:spPr>
            <a:xfrm>
              <a:off x="5503769" y="6135287"/>
              <a:ext cx="1445671" cy="274624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70C0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0x00…00</a:t>
              </a: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47427B6B-006D-45C5-220F-F73011D7C5D4}"/>
                </a:ext>
              </a:extLst>
            </p:cNvPr>
            <p:cNvCxnSpPr>
              <a:cxnSpLocks/>
              <a:stCxn id="34" idx="2"/>
              <a:endCxn id="35" idx="0"/>
            </p:cNvCxnSpPr>
            <p:nvPr/>
          </p:nvCxnSpPr>
          <p:spPr bwMode="auto">
            <a:xfrm>
              <a:off x="6170444" y="810094"/>
              <a:ext cx="56161" cy="5325193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stealth" w="lg" len="lg"/>
            </a:ln>
            <a:effectLst/>
          </p:spPr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1EBCA0F-099A-5552-59F9-4027831EEC76}"/>
                </a:ext>
              </a:extLst>
            </p:cNvPr>
            <p:cNvSpPr txBox="1"/>
            <p:nvPr/>
          </p:nvSpPr>
          <p:spPr>
            <a:xfrm>
              <a:off x="5503770" y="2945624"/>
              <a:ext cx="1369511" cy="100695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45720" rIns="45720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accent5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32-bit address space</a:t>
              </a:r>
              <a:endParaRPr lang="en-US" sz="2000" dirty="0">
                <a:solidFill>
                  <a:schemeClr val="accent5"/>
                </a:solidFill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824C8B4-25CE-2D33-0A0D-D52858F6FEE4}"/>
              </a:ext>
            </a:extLst>
          </p:cNvPr>
          <p:cNvGrpSpPr/>
          <p:nvPr/>
        </p:nvGrpSpPr>
        <p:grpSpPr>
          <a:xfrm>
            <a:off x="1107147" y="605900"/>
            <a:ext cx="2526189" cy="6021446"/>
            <a:chOff x="6583680" y="1280160"/>
            <a:chExt cx="2377440" cy="5257800"/>
          </a:xfrm>
        </p:grpSpPr>
        <p:sp>
          <p:nvSpPr>
            <p:cNvPr id="39" name="Rectangle 7">
              <a:extLst>
                <a:ext uri="{FF2B5EF4-FFF2-40B4-BE49-F238E27FC236}">
                  <a16:creationId xmlns:a16="http://schemas.microsoft.com/office/drawing/2014/main" id="{694B771A-184B-5B75-7510-5F69283DCDB8}"/>
                </a:ext>
              </a:extLst>
            </p:cNvPr>
            <p:cNvSpPr>
              <a:spLocks noChangeArrowheads="1"/>
            </p:cNvSpPr>
            <p:nvPr>
              <p:custDataLst>
                <p:tags r:id="rId1"/>
              </p:custDataLst>
            </p:nvPr>
          </p:nvSpPr>
          <p:spPr bwMode="auto">
            <a:xfrm>
              <a:off x="6583680" y="1325880"/>
              <a:ext cx="2377440" cy="521208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Ctr="1"/>
            <a:lstStyle/>
            <a:p>
              <a:pPr algn="ctr">
                <a:lnSpc>
                  <a:spcPct val="100000"/>
                </a:lnSpc>
              </a:pPr>
              <a:endParaRPr lang="en-US" b="0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0CBDAE28-7157-DAC1-656A-4F0D95D9F465}"/>
                </a:ext>
              </a:extLst>
            </p:cNvPr>
            <p:cNvSpPr/>
            <p:nvPr/>
          </p:nvSpPr>
          <p:spPr bwMode="auto">
            <a:xfrm>
              <a:off x="6583680" y="1280160"/>
              <a:ext cx="2377440" cy="457200"/>
            </a:xfrm>
            <a:prstGeom prst="rect">
              <a:avLst/>
            </a:prstGeom>
            <a:solidFill>
              <a:srgbClr val="CC0066">
                <a:alpha val="60000"/>
              </a:srgbClr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OS kernel [protected]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E8CD916-FCF1-2E86-840E-43DB93E4F1A2}"/>
                </a:ext>
              </a:extLst>
            </p:cNvPr>
            <p:cNvSpPr/>
            <p:nvPr/>
          </p:nvSpPr>
          <p:spPr bwMode="auto">
            <a:xfrm>
              <a:off x="6583680" y="1737360"/>
              <a:ext cx="2377440" cy="457200"/>
            </a:xfrm>
            <a:prstGeom prst="rect">
              <a:avLst/>
            </a:prstGeom>
            <a:solidFill>
              <a:srgbClr val="FFCA86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Stack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46B3CCF7-1F2C-CA5E-6EA8-37E85E735041}"/>
                </a:ext>
              </a:extLst>
            </p:cNvPr>
            <p:cNvSpPr/>
            <p:nvPr/>
          </p:nvSpPr>
          <p:spPr bwMode="auto">
            <a:xfrm>
              <a:off x="6583680" y="4114800"/>
              <a:ext cx="2377440" cy="457200"/>
            </a:xfrm>
            <a:prstGeom prst="rect">
              <a:avLst/>
            </a:prstGeom>
            <a:solidFill>
              <a:srgbClr val="ED917F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Heap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2243FCDC-FE8C-7316-F61B-32A8815CF903}"/>
                </a:ext>
              </a:extLst>
            </p:cNvPr>
            <p:cNvSpPr/>
            <p:nvPr/>
          </p:nvSpPr>
          <p:spPr bwMode="auto">
            <a:xfrm>
              <a:off x="6583680" y="4572000"/>
              <a:ext cx="2377440" cy="548640"/>
            </a:xfrm>
            <a:prstGeom prst="rect">
              <a:avLst/>
            </a:prstGeom>
            <a:solidFill>
              <a:srgbClr val="C9DEAE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Static Data</a:t>
              </a:r>
              <a:r>
                <a:rPr lang="en-US" i="1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 (+BSS)</a:t>
              </a:r>
              <a:endParaRPr lang="en-US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1FEA2E5E-4898-7053-B75A-7AE4CDC4E8A7}"/>
                </a:ext>
              </a:extLst>
            </p:cNvPr>
            <p:cNvSpPr/>
            <p:nvPr/>
          </p:nvSpPr>
          <p:spPr bwMode="auto">
            <a:xfrm>
              <a:off x="6583680" y="3108960"/>
              <a:ext cx="2377440" cy="457200"/>
            </a:xfrm>
            <a:prstGeom prst="rect">
              <a:avLst/>
            </a:prstGeom>
            <a:solidFill>
              <a:srgbClr val="B7A57A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Shared Libraries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531CBFE3-EF92-2B02-518E-CD95B6A14D18}"/>
                </a:ext>
              </a:extLst>
            </p:cNvPr>
            <p:cNvSpPr/>
            <p:nvPr/>
          </p:nvSpPr>
          <p:spPr bwMode="auto">
            <a:xfrm>
              <a:off x="6583680" y="5120640"/>
              <a:ext cx="2377440" cy="411480"/>
            </a:xfrm>
            <a:prstGeom prst="rect">
              <a:avLst/>
            </a:prstGeom>
            <a:solidFill>
              <a:srgbClr val="FFFFB2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Read Only Data</a:t>
              </a:r>
              <a:endParaRPr lang="en-US" i="1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2279BA73-30D3-F4EF-3CE9-509AF4883A64}"/>
                </a:ext>
              </a:extLst>
            </p:cNvPr>
            <p:cNvCxnSpPr/>
            <p:nvPr/>
          </p:nvCxnSpPr>
          <p:spPr bwMode="auto">
            <a:xfrm>
              <a:off x="7772400" y="2194560"/>
              <a:ext cx="0" cy="365760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A9A5A58F-FE22-44FF-F296-46E030C7A33E}"/>
                </a:ext>
              </a:extLst>
            </p:cNvPr>
            <p:cNvCxnSpPr/>
            <p:nvPr/>
          </p:nvCxnSpPr>
          <p:spPr bwMode="auto">
            <a:xfrm>
              <a:off x="7772400" y="2743200"/>
              <a:ext cx="0" cy="365760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/>
            </a:ln>
            <a:effectLst/>
          </p:spPr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BEF6C439-EC49-DE64-D9D5-CBD23D114D36}"/>
                </a:ext>
              </a:extLst>
            </p:cNvPr>
            <p:cNvCxnSpPr/>
            <p:nvPr/>
          </p:nvCxnSpPr>
          <p:spPr bwMode="auto">
            <a:xfrm>
              <a:off x="7772400" y="3749040"/>
              <a:ext cx="0" cy="365760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/>
            </a:ln>
            <a:effectLst/>
          </p:spPr>
        </p:cxnSp>
      </p:grpSp>
      <p:sp>
        <p:nvSpPr>
          <p:cNvPr id="49" name="Rectangle 48">
            <a:extLst>
              <a:ext uri="{FF2B5EF4-FFF2-40B4-BE49-F238E27FC236}">
                <a16:creationId xmlns:a16="http://schemas.microsoft.com/office/drawing/2014/main" id="{EE733A65-EDF7-92A6-AC7F-064F3FF67D79}"/>
              </a:ext>
            </a:extLst>
          </p:cNvPr>
          <p:cNvSpPr/>
          <p:nvPr/>
        </p:nvSpPr>
        <p:spPr bwMode="auto">
          <a:xfrm>
            <a:off x="1107147" y="5440706"/>
            <a:ext cx="2526189" cy="102687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rPr>
              <a:t>Read Only Text Segment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70A8BC1-1DC0-7C0E-2B98-FD0FC126A0EE}"/>
              </a:ext>
            </a:extLst>
          </p:cNvPr>
          <p:cNvGrpSpPr/>
          <p:nvPr/>
        </p:nvGrpSpPr>
        <p:grpSpPr>
          <a:xfrm>
            <a:off x="3697624" y="4201206"/>
            <a:ext cx="8301421" cy="2649898"/>
            <a:chOff x="3697624" y="4201206"/>
            <a:chExt cx="8301421" cy="2649898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C3F7FBDB-0EC0-774D-8900-C0E542CD3C0F}"/>
                </a:ext>
              </a:extLst>
            </p:cNvPr>
            <p:cNvSpPr/>
            <p:nvPr/>
          </p:nvSpPr>
          <p:spPr bwMode="auto">
            <a:xfrm>
              <a:off x="4216220" y="4904123"/>
              <a:ext cx="7782825" cy="1678543"/>
            </a:xfrm>
            <a:prstGeom prst="roundRect">
              <a:avLst>
                <a:gd name="adj" fmla="val 5733"/>
              </a:avLst>
            </a:prstGeom>
            <a:solidFill>
              <a:schemeClr val="bg1">
                <a:lumMod val="95000"/>
              </a:schemeClr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0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1040c: 	e28db004 		  add </a:t>
              </a:r>
              <a:r>
                <a:rPr lang="en-US" sz="20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fp</a:t>
              </a:r>
              <a:r>
                <a:rPr lang="en-US" sz="20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, </a:t>
              </a:r>
              <a:r>
                <a:rPr lang="en-US" sz="20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sp</a:t>
              </a:r>
              <a:r>
                <a:rPr lang="en-US" sz="20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, 4</a:t>
              </a:r>
            </a:p>
            <a:p>
              <a:r>
                <a:rPr lang="en-US" sz="20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10410: 	e59f0010 		  </a:t>
              </a:r>
              <a:r>
                <a:rPr lang="en-US" sz="20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ldr</a:t>
              </a:r>
              <a:r>
                <a:rPr lang="en-US" sz="20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 r0, [pc, 16]</a:t>
              </a:r>
            </a:p>
            <a:p>
              <a:r>
                <a:rPr lang="en-US" sz="20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10414: 	ebffffb3 		  bl 102e8 </a:t>
              </a:r>
              <a:r>
                <a:rPr lang="en-US" sz="2000" b="1" dirty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</a:t>
              </a:r>
              <a:r>
                <a:rPr lang="en-US" sz="2000" b="1" dirty="0" err="1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printf</a:t>
              </a:r>
              <a:r>
                <a:rPr lang="en-US" sz="2000" b="1" dirty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&gt;</a:t>
              </a:r>
            </a:p>
            <a:p>
              <a:r>
                <a:rPr lang="en-US" sz="20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10418: 	e3a00000 		  mov r0, 0</a:t>
              </a:r>
            </a:p>
            <a:p>
              <a:r>
                <a:rPr lang="en-US" sz="20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1041c: 	e24bd004 		  sub </a:t>
              </a:r>
              <a:r>
                <a:rPr lang="en-US" sz="20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sp</a:t>
              </a:r>
              <a:r>
                <a:rPr lang="en-US" sz="20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, </a:t>
              </a:r>
              <a:r>
                <a:rPr lang="en-US" sz="20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fp</a:t>
              </a:r>
              <a:r>
                <a:rPr lang="en-US" sz="20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, 4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48592B6-F0FA-AF4A-9BA7-34BE6BB3E29A}"/>
                </a:ext>
              </a:extLst>
            </p:cNvPr>
            <p:cNvSpPr txBox="1"/>
            <p:nvPr/>
          </p:nvSpPr>
          <p:spPr>
            <a:xfrm>
              <a:off x="4267095" y="4201206"/>
              <a:ext cx="76403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accent5"/>
                  </a:solidFill>
                </a:rPr>
                <a:t>Memory 	 word (4-bytes)</a:t>
              </a:r>
            </a:p>
            <a:p>
              <a:r>
                <a:rPr lang="en-US" sz="2000" b="1" dirty="0">
                  <a:solidFill>
                    <a:schemeClr val="accent5"/>
                  </a:solidFill>
                </a:rPr>
                <a:t>Address	 contents		     Assembly Language 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A34AFD0-4B3E-D244-ACFC-3C95B3742731}"/>
                </a:ext>
              </a:extLst>
            </p:cNvPr>
            <p:cNvSpPr txBox="1"/>
            <p:nvPr/>
          </p:nvSpPr>
          <p:spPr>
            <a:xfrm>
              <a:off x="7746550" y="5339345"/>
              <a:ext cx="1088882" cy="64633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Machine Code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374E8D9-9560-7D4C-9E9D-E087556A443B}"/>
                </a:ext>
              </a:extLst>
            </p:cNvPr>
            <p:cNvSpPr txBox="1"/>
            <p:nvPr/>
          </p:nvSpPr>
          <p:spPr>
            <a:xfrm>
              <a:off x="5907745" y="6512550"/>
              <a:ext cx="172996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FF0000"/>
                  </a:solidFill>
                </a:rPr>
                <a:t>high &lt;- low bytes</a:t>
              </a:r>
            </a:p>
          </p:txBody>
        </p:sp>
        <p:sp>
          <p:nvSpPr>
            <p:cNvPr id="9" name="Left Arrow 8">
              <a:extLst>
                <a:ext uri="{FF2B5EF4-FFF2-40B4-BE49-F238E27FC236}">
                  <a16:creationId xmlns:a16="http://schemas.microsoft.com/office/drawing/2014/main" id="{CF8F4F64-B46B-4D95-A132-2AED5CBAA766}"/>
                </a:ext>
              </a:extLst>
            </p:cNvPr>
            <p:cNvSpPr/>
            <p:nvPr/>
          </p:nvSpPr>
          <p:spPr>
            <a:xfrm>
              <a:off x="7437791" y="5574512"/>
              <a:ext cx="308759" cy="201827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Left Arrow 49">
              <a:extLst>
                <a:ext uri="{FF2B5EF4-FFF2-40B4-BE49-F238E27FC236}">
                  <a16:creationId xmlns:a16="http://schemas.microsoft.com/office/drawing/2014/main" id="{153B078D-3716-A080-9AE0-06C53F33E534}"/>
                </a:ext>
              </a:extLst>
            </p:cNvPr>
            <p:cNvSpPr/>
            <p:nvPr/>
          </p:nvSpPr>
          <p:spPr>
            <a:xfrm>
              <a:off x="3697624" y="5574512"/>
              <a:ext cx="518596" cy="370709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0289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1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C72C197-C4E9-FB8E-A812-2CB2E8F6F01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581038" y="751618"/>
            <a:ext cx="7876037" cy="2862943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200" dirty="0"/>
              <a:t>Assembly language instructions specify an 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</a:rPr>
              <a:t>operation</a:t>
            </a:r>
            <a:r>
              <a:rPr lang="en-US" sz="2200" dirty="0"/>
              <a:t> and the </a:t>
            </a:r>
            <a:r>
              <a:rPr lang="en-US" sz="2200" dirty="0">
                <a:solidFill>
                  <a:srgbClr val="2C895B"/>
                </a:solidFill>
              </a:rPr>
              <a:t>operands</a:t>
            </a:r>
            <a:r>
              <a:rPr lang="en-US" sz="2200" dirty="0"/>
              <a:t> to the instruction (arguments of the operation)</a:t>
            </a:r>
          </a:p>
          <a:p>
            <a:r>
              <a:rPr lang="en-US" sz="2200" dirty="0"/>
              <a:t>Three basic types of </a:t>
            </a:r>
            <a:r>
              <a:rPr lang="en-US" sz="2200" dirty="0">
                <a:solidFill>
                  <a:srgbClr val="2C895B"/>
                </a:solidFill>
              </a:rPr>
              <a:t>operands</a:t>
            </a:r>
          </a:p>
          <a:p>
            <a:pPr lvl="1"/>
            <a:r>
              <a:rPr lang="en-US" sz="2200" dirty="0">
                <a:solidFill>
                  <a:srgbClr val="0070C0"/>
                </a:solidFill>
              </a:rPr>
              <a:t>Destination</a:t>
            </a:r>
            <a:r>
              <a:rPr lang="en-US" sz="2200" dirty="0"/>
              <a:t>: where the result will be stored</a:t>
            </a:r>
          </a:p>
          <a:p>
            <a:pPr lvl="1"/>
            <a:r>
              <a:rPr lang="en-US" sz="2200" dirty="0">
                <a:solidFill>
                  <a:srgbClr val="0070C0"/>
                </a:solidFill>
              </a:rPr>
              <a:t>Source</a:t>
            </a:r>
            <a:r>
              <a:rPr lang="en-US" sz="2200" dirty="0"/>
              <a:t>: where data is read from</a:t>
            </a:r>
          </a:p>
          <a:p>
            <a:pPr lvl="1"/>
            <a:r>
              <a:rPr lang="en-US" sz="2200" dirty="0">
                <a:solidFill>
                  <a:srgbClr val="0070C0"/>
                </a:solidFill>
              </a:rPr>
              <a:t>Immediate</a:t>
            </a:r>
            <a:r>
              <a:rPr lang="en-US" sz="2200" dirty="0"/>
              <a:t>: an actual value like the </a:t>
            </a:r>
            <a:r>
              <a:rPr lang="en-US" sz="2200" dirty="0">
                <a:solidFill>
                  <a:srgbClr val="C00000"/>
                </a:solidFill>
              </a:rPr>
              <a:t>1</a:t>
            </a:r>
            <a:r>
              <a:rPr lang="en-US" sz="2200" dirty="0"/>
              <a:t> in y = x + </a:t>
            </a:r>
            <a:r>
              <a:rPr lang="en-US" sz="2200" dirty="0">
                <a:solidFill>
                  <a:srgbClr val="C00000"/>
                </a:solidFill>
              </a:rPr>
              <a:t>1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7B2B5F-9513-0439-6259-A2E4D9DB39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7" y="79997"/>
            <a:ext cx="10515600" cy="500891"/>
          </a:xfrm>
        </p:spPr>
        <p:txBody>
          <a:bodyPr/>
          <a:lstStyle/>
          <a:p>
            <a:r>
              <a:rPr lang="en-US" dirty="0"/>
              <a:t>Anatomy of an Assembly instruction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F5B05F-F277-C58D-F77B-C53304122B7B}"/>
              </a:ext>
            </a:extLst>
          </p:cNvPr>
          <p:cNvSpPr txBox="1"/>
          <p:nvPr/>
        </p:nvSpPr>
        <p:spPr>
          <a:xfrm>
            <a:off x="3022984" y="4346174"/>
            <a:ext cx="3316934" cy="19389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	r0,  r1,   r2</a:t>
            </a:r>
          </a:p>
          <a:p>
            <a:endParaRPr lang="en-US" sz="24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4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4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	r0,   r1,  1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003DF4F-77A0-6E93-3EB4-69567B99604D}"/>
              </a:ext>
            </a:extLst>
          </p:cNvPr>
          <p:cNvGrpSpPr/>
          <p:nvPr/>
        </p:nvGrpSpPr>
        <p:grpSpPr>
          <a:xfrm>
            <a:off x="4250304" y="3754119"/>
            <a:ext cx="6151511" cy="709601"/>
            <a:chOff x="3585280" y="3754119"/>
            <a:chExt cx="6151511" cy="70960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BD452F9-8BE2-DA93-FC51-16B76244C4D5}"/>
                </a:ext>
              </a:extLst>
            </p:cNvPr>
            <p:cNvSpPr txBox="1"/>
            <p:nvPr/>
          </p:nvSpPr>
          <p:spPr>
            <a:xfrm>
              <a:off x="6674734" y="3754119"/>
              <a:ext cx="3062057" cy="46166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2C895B"/>
                  </a:solidFill>
                </a:rPr>
                <a:t>Operands (variables</a:t>
              </a:r>
              <a:r>
                <a:rPr lang="en-US" sz="2400" dirty="0">
                  <a:solidFill>
                    <a:srgbClr val="0070C0"/>
                  </a:solidFill>
                </a:rPr>
                <a:t>)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E1A941D9-3C7D-DE17-E4B0-3289CC22E1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85280" y="4021723"/>
              <a:ext cx="3089453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C56B4B5D-5935-09CF-4E18-E157AC05A1C9}"/>
                </a:ext>
              </a:extLst>
            </p:cNvPr>
            <p:cNvCxnSpPr/>
            <p:nvPr/>
          </p:nvCxnSpPr>
          <p:spPr>
            <a:xfrm>
              <a:off x="3585280" y="3994785"/>
              <a:ext cx="0" cy="441997"/>
            </a:xfrm>
            <a:prstGeom prst="straightConnector1">
              <a:avLst/>
            </a:prstGeom>
            <a:ln w="254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C641C6FE-BA04-C1EF-EBEA-3B20B2E30828}"/>
                </a:ext>
              </a:extLst>
            </p:cNvPr>
            <p:cNvCxnSpPr/>
            <p:nvPr/>
          </p:nvCxnSpPr>
          <p:spPr>
            <a:xfrm>
              <a:off x="4372634" y="4015058"/>
              <a:ext cx="0" cy="441997"/>
            </a:xfrm>
            <a:prstGeom prst="straightConnector1">
              <a:avLst/>
            </a:prstGeom>
            <a:ln w="254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45AEC6BD-6C6F-CD13-63D6-33EAAB3C7D67}"/>
                </a:ext>
              </a:extLst>
            </p:cNvPr>
            <p:cNvCxnSpPr/>
            <p:nvPr/>
          </p:nvCxnSpPr>
          <p:spPr>
            <a:xfrm>
              <a:off x="5485583" y="4021723"/>
              <a:ext cx="0" cy="441997"/>
            </a:xfrm>
            <a:prstGeom prst="straightConnector1">
              <a:avLst/>
            </a:prstGeom>
            <a:ln w="254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D070EC03-D110-3FE9-0C7B-57BAB06EBE61}"/>
              </a:ext>
            </a:extLst>
          </p:cNvPr>
          <p:cNvGrpSpPr/>
          <p:nvPr/>
        </p:nvGrpSpPr>
        <p:grpSpPr>
          <a:xfrm>
            <a:off x="4961457" y="4718313"/>
            <a:ext cx="5062049" cy="546648"/>
            <a:chOff x="4296433" y="4718313"/>
            <a:chExt cx="5062049" cy="546648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9716519-AF72-FCCA-ABE2-30A403648CDA}"/>
                </a:ext>
              </a:extLst>
            </p:cNvPr>
            <p:cNvSpPr txBox="1"/>
            <p:nvPr/>
          </p:nvSpPr>
          <p:spPr>
            <a:xfrm>
              <a:off x="6674734" y="4803296"/>
              <a:ext cx="2683748" cy="46166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</a:rPr>
                <a:t>Source Operands </a:t>
              </a: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5680F8C2-DB67-A6DF-6FAE-F32D70371DF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96433" y="5064235"/>
              <a:ext cx="2378301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677D6C5B-B465-B629-A5B0-F65308CC331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68195" y="4718313"/>
              <a:ext cx="0" cy="345922"/>
            </a:xfrm>
            <a:prstGeom prst="straightConnector1">
              <a:avLst/>
            </a:prstGeom>
            <a:ln w="254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FBEDB578-058C-07FF-A176-0425BCFC3F1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18205" y="4718313"/>
              <a:ext cx="0" cy="345922"/>
            </a:xfrm>
            <a:prstGeom prst="straightConnector1">
              <a:avLst/>
            </a:prstGeom>
            <a:ln w="254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B64847B0-4174-5845-E75A-2A6455626305}"/>
              </a:ext>
            </a:extLst>
          </p:cNvPr>
          <p:cNvGrpSpPr/>
          <p:nvPr/>
        </p:nvGrpSpPr>
        <p:grpSpPr>
          <a:xfrm>
            <a:off x="4250304" y="4718313"/>
            <a:ext cx="6151510" cy="1134160"/>
            <a:chOff x="3585280" y="4718313"/>
            <a:chExt cx="6151510" cy="1134160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EB22AD7-BCF0-B3B2-076E-1D8262E2DA59}"/>
                </a:ext>
              </a:extLst>
            </p:cNvPr>
            <p:cNvSpPr txBox="1"/>
            <p:nvPr/>
          </p:nvSpPr>
          <p:spPr>
            <a:xfrm>
              <a:off x="6674733" y="5390808"/>
              <a:ext cx="3062057" cy="46166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</a:rPr>
                <a:t>Destination Operand </a:t>
              </a:r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3114BF8A-0CBE-2781-C2BF-B045FAB8E451}"/>
                </a:ext>
              </a:extLst>
            </p:cNvPr>
            <p:cNvCxnSpPr>
              <a:cxnSpLocks/>
              <a:stCxn id="21" idx="1"/>
            </p:cNvCxnSpPr>
            <p:nvPr/>
          </p:nvCxnSpPr>
          <p:spPr>
            <a:xfrm flipH="1" flipV="1">
              <a:off x="3585280" y="5612671"/>
              <a:ext cx="3089453" cy="897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138CCCAF-91B5-C04A-527F-97F61C6715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85280" y="4718313"/>
              <a:ext cx="0" cy="894358"/>
            </a:xfrm>
            <a:prstGeom prst="straightConnector1">
              <a:avLst/>
            </a:prstGeom>
            <a:ln w="254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53C372C9-997A-574C-E245-D985994A14A3}"/>
              </a:ext>
            </a:extLst>
          </p:cNvPr>
          <p:cNvGrpSpPr/>
          <p:nvPr/>
        </p:nvGrpSpPr>
        <p:grpSpPr>
          <a:xfrm>
            <a:off x="5946133" y="6216243"/>
            <a:ext cx="4371097" cy="530588"/>
            <a:chOff x="5281109" y="6216243"/>
            <a:chExt cx="4371097" cy="530588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E98D9A9-F1D6-E3A4-ADA3-852211BCDB5F}"/>
                </a:ext>
              </a:extLst>
            </p:cNvPr>
            <p:cNvSpPr txBox="1"/>
            <p:nvPr/>
          </p:nvSpPr>
          <p:spPr>
            <a:xfrm>
              <a:off x="6674734" y="6285166"/>
              <a:ext cx="2977472" cy="46166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</a:rPr>
                <a:t>Immediate Operand </a:t>
              </a: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EE158BF9-ECED-63C3-BE9F-8DB3F5AE7FD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81109" y="6546105"/>
              <a:ext cx="1393625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E4CC86F8-F46D-34D5-64E3-A46146646A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81109" y="6216243"/>
              <a:ext cx="0" cy="345922"/>
            </a:xfrm>
            <a:prstGeom prst="straightConnector1">
              <a:avLst/>
            </a:prstGeom>
            <a:ln w="254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0DC4F006-8AEB-E86B-A0E7-E9F451BEB4AD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FB52AC8-2566-07F7-4B71-4C077A7E8F32}"/>
              </a:ext>
            </a:extLst>
          </p:cNvPr>
          <p:cNvGrpSpPr/>
          <p:nvPr/>
        </p:nvGrpSpPr>
        <p:grpSpPr>
          <a:xfrm>
            <a:off x="925939" y="3731527"/>
            <a:ext cx="2498475" cy="606404"/>
            <a:chOff x="2987108" y="3857316"/>
            <a:chExt cx="2498475" cy="606404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9002F3D-53E4-8E16-2DE0-BCFD162BFFB4}"/>
                </a:ext>
              </a:extLst>
            </p:cNvPr>
            <p:cNvSpPr txBox="1"/>
            <p:nvPr/>
          </p:nvSpPr>
          <p:spPr>
            <a:xfrm>
              <a:off x="2987108" y="3857316"/>
              <a:ext cx="1470274" cy="46166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2C895B"/>
                  </a:solidFill>
                </a:rPr>
                <a:t>operation</a:t>
              </a:r>
              <a:endParaRPr lang="en-US" sz="2400" dirty="0">
                <a:solidFill>
                  <a:srgbClr val="0070C0"/>
                </a:solidFill>
              </a:endParaRPr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3A4A16AE-38A0-951C-893F-D90B868216A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71860" y="4017350"/>
              <a:ext cx="1013723" cy="4373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2AA601C6-1EE8-2DBF-1B0C-D94B7900D526}"/>
                </a:ext>
              </a:extLst>
            </p:cNvPr>
            <p:cNvCxnSpPr/>
            <p:nvPr/>
          </p:nvCxnSpPr>
          <p:spPr>
            <a:xfrm>
              <a:off x="5485583" y="4021723"/>
              <a:ext cx="0" cy="441997"/>
            </a:xfrm>
            <a:prstGeom prst="straightConnector1">
              <a:avLst/>
            </a:prstGeom>
            <a:ln w="254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58090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animBg="1"/>
      <p:bldP spid="3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F7D1968-59BA-FDB9-2201-AA1BC31F8442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995714" y="935544"/>
            <a:ext cx="9877566" cy="3485985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400" dirty="0"/>
              <a:t>Operations are abbreviated int </a:t>
            </a:r>
            <a:r>
              <a:rPr lang="en-US" sz="2400" dirty="0">
                <a:solidFill>
                  <a:srgbClr val="2C895B"/>
                </a:solidFill>
              </a:rPr>
              <a:t>opcodes</a:t>
            </a:r>
            <a:r>
              <a:rPr lang="en-US" sz="2400" dirty="0"/>
              <a:t> (1– 5 letters)</a:t>
            </a:r>
          </a:p>
          <a:p>
            <a:r>
              <a:rPr lang="en-US" sz="2400" dirty="0">
                <a:solidFill>
                  <a:srgbClr val="0070C0"/>
                </a:solidFill>
              </a:rPr>
              <a:t>Assembly Instructions </a:t>
            </a:r>
            <a:r>
              <a:rPr lang="en-US" sz="2400" dirty="0"/>
              <a:t>are specified with a very regular syntax</a:t>
            </a:r>
          </a:p>
          <a:p>
            <a:pPr lvl="1"/>
            <a:r>
              <a:rPr lang="en-US" sz="2400" dirty="0">
                <a:solidFill>
                  <a:srgbClr val="2C895B"/>
                </a:solidFill>
              </a:rPr>
              <a:t>Opcodes</a:t>
            </a:r>
            <a:r>
              <a:rPr lang="en-US" sz="2400" dirty="0"/>
              <a:t> are followed by </a:t>
            </a:r>
            <a:r>
              <a:rPr lang="en-US" sz="2400" dirty="0">
                <a:solidFill>
                  <a:srgbClr val="F37440"/>
                </a:solidFill>
              </a:rPr>
              <a:t>arguments</a:t>
            </a:r>
          </a:p>
          <a:p>
            <a:pPr lvl="1"/>
            <a:r>
              <a:rPr lang="en-US" sz="2400" dirty="0"/>
              <a:t>Usually the </a:t>
            </a:r>
            <a:r>
              <a:rPr lang="en-US" sz="2400" dirty="0">
                <a:solidFill>
                  <a:srgbClr val="F37440"/>
                </a:solidFill>
              </a:rPr>
              <a:t>destination argument is next</a:t>
            </a:r>
            <a:r>
              <a:rPr lang="en-US" sz="2400" dirty="0"/>
              <a:t>, then </a:t>
            </a:r>
            <a:r>
              <a:rPr lang="en-US" sz="2400" dirty="0">
                <a:solidFill>
                  <a:srgbClr val="0070C0"/>
                </a:solidFill>
              </a:rPr>
              <a:t>one or more source arguments</a:t>
            </a:r>
            <a:r>
              <a:rPr lang="en-US" sz="2400" dirty="0"/>
              <a:t> (this is not strictly the case, but it is generally true)</a:t>
            </a:r>
          </a:p>
          <a:p>
            <a:r>
              <a:rPr lang="en-US" sz="2400" dirty="0"/>
              <a:t>Why this order?</a:t>
            </a:r>
          </a:p>
          <a:p>
            <a:r>
              <a:rPr lang="en-US" sz="2400" dirty="0"/>
              <a:t>Analogy to C or Java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FD44246-55F2-8B78-3162-32C8115AB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Meaning of an Instruction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17DAC4-2A1A-B787-9B25-D17236BE0351}"/>
              </a:ext>
            </a:extLst>
          </p:cNvPr>
          <p:cNvSpPr txBox="1"/>
          <p:nvPr/>
        </p:nvSpPr>
        <p:spPr>
          <a:xfrm>
            <a:off x="3561729" y="4623173"/>
            <a:ext cx="5480988" cy="8309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r0, r1, r2;</a:t>
            </a:r>
          </a:p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r0 = r1 + r2; 		// c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4BCBBF-8548-42DF-BE0E-4E4F3078F04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00214A8-9655-5790-7BAB-04209AF3D97B}"/>
              </a:ext>
            </a:extLst>
          </p:cNvPr>
          <p:cNvSpPr txBox="1"/>
          <p:nvPr/>
        </p:nvSpPr>
        <p:spPr>
          <a:xfrm>
            <a:off x="3481781" y="5655814"/>
            <a:ext cx="6619120" cy="8309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</a:t>
            </a:r>
            <a:r>
              <a:rPr lang="en-US" sz="24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 = r1  + r2</a:t>
            </a:r>
          </a:p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add	r0,  r1,   r2   // assembly</a:t>
            </a:r>
          </a:p>
        </p:txBody>
      </p:sp>
    </p:spTree>
    <p:extLst>
      <p:ext uri="{BB962C8B-B14F-4D97-AF65-F5344CB8AC3E}">
        <p14:creationId xmlns:p14="http://schemas.microsoft.com/office/powerpoint/2010/main" val="3841762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5" grpId="0" animBg="1"/>
      <p:bldP spid="6" grpId="0"/>
      <p:bldP spid="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 60">
            <a:extLst>
              <a:ext uri="{FF2B5EF4-FFF2-40B4-BE49-F238E27FC236}">
                <a16:creationId xmlns:a16="http://schemas.microsoft.com/office/drawing/2014/main" id="{2AF43DF5-FE73-26EC-CBB2-910AF804DDB0}"/>
              </a:ext>
            </a:extLst>
          </p:cNvPr>
          <p:cNvSpPr/>
          <p:nvPr/>
        </p:nvSpPr>
        <p:spPr>
          <a:xfrm>
            <a:off x="9230440" y="738522"/>
            <a:ext cx="2446776" cy="53412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F1AAEF-8AC3-6648-908C-61F6B1692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977" y="78003"/>
            <a:ext cx="4962709" cy="445308"/>
          </a:xfrm>
        </p:spPr>
        <p:txBody>
          <a:bodyPr/>
          <a:lstStyle/>
          <a:p>
            <a:r>
              <a:rPr lang="en-US" dirty="0"/>
              <a:t>32-Bit Arm - Registers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6EBF47F-5C2D-D145-A3A1-A49E748699EF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175033" y="2759931"/>
            <a:ext cx="7290195" cy="2454033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400" dirty="0">
                <a:solidFill>
                  <a:schemeClr val="accent1"/>
                </a:solidFill>
              </a:rPr>
              <a:t>Almost all arithmetic, logic operations and data movement operations </a:t>
            </a:r>
            <a:r>
              <a:rPr lang="en-US" sz="2400" dirty="0"/>
              <a:t>involve at </a:t>
            </a:r>
            <a:r>
              <a:rPr lang="en-US" sz="2400" dirty="0">
                <a:solidFill>
                  <a:schemeClr val="accent1"/>
                </a:solidFill>
              </a:rPr>
              <a:t>least one register</a:t>
            </a:r>
          </a:p>
          <a:p>
            <a:r>
              <a:rPr lang="en-US" sz="2400" dirty="0"/>
              <a:t>As a result, Register addresses are </a:t>
            </a:r>
            <a:r>
              <a:rPr lang="en-US" sz="2400" b="1" dirty="0">
                <a:solidFill>
                  <a:srgbClr val="FF0000"/>
                </a:solidFill>
              </a:rPr>
              <a:t>directly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0070C0"/>
                </a:solidFill>
              </a:rPr>
              <a:t>encoded </a:t>
            </a:r>
            <a:r>
              <a:rPr lang="en-US" sz="2400" dirty="0">
                <a:solidFill>
                  <a:schemeClr val="tx2"/>
                </a:solidFill>
              </a:rPr>
              <a:t>into</a:t>
            </a:r>
            <a:r>
              <a:rPr lang="en-US" sz="2400" dirty="0">
                <a:solidFill>
                  <a:srgbClr val="0070C0"/>
                </a:solidFill>
              </a:rPr>
              <a:t> 4-bit fields in machine instructions </a:t>
            </a:r>
            <a:r>
              <a:rPr lang="en-US" sz="2400" dirty="0">
                <a:solidFill>
                  <a:srgbClr val="2C895B"/>
                </a:solidFill>
              </a:rPr>
              <a:t>(see below)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AF0A191-8032-3741-8821-60DC3DC0BC5F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F4FC8852-67E7-E547-B556-26DAC478D505}"/>
              </a:ext>
            </a:extLst>
          </p:cNvPr>
          <p:cNvSpPr/>
          <p:nvPr/>
        </p:nvSpPr>
        <p:spPr>
          <a:xfrm>
            <a:off x="10180542" y="5526479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FF2FBDB-8CD9-9C4F-9A09-E2E1BE922B68}"/>
              </a:ext>
            </a:extLst>
          </p:cNvPr>
          <p:cNvSpPr txBox="1"/>
          <p:nvPr/>
        </p:nvSpPr>
        <p:spPr>
          <a:xfrm>
            <a:off x="10321327" y="1305622"/>
            <a:ext cx="857927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4-bytes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57333D1-D318-1344-BD4D-382E7C65AD98}"/>
              </a:ext>
            </a:extLst>
          </p:cNvPr>
          <p:cNvSpPr txBox="1"/>
          <p:nvPr/>
        </p:nvSpPr>
        <p:spPr>
          <a:xfrm>
            <a:off x="9659245" y="1774621"/>
            <a:ext cx="521297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r15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r14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r13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r12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r11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r10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r9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r8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r7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r6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r5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r4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r3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B694F6D6-215C-B64C-A78F-3EC99179C2F9}"/>
              </a:ext>
            </a:extLst>
          </p:cNvPr>
          <p:cNvSpPr/>
          <p:nvPr/>
        </p:nvSpPr>
        <p:spPr>
          <a:xfrm>
            <a:off x="10180542" y="5281616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039F4ADF-0568-E545-8815-99839CC68A89}"/>
              </a:ext>
            </a:extLst>
          </p:cNvPr>
          <p:cNvSpPr/>
          <p:nvPr/>
        </p:nvSpPr>
        <p:spPr>
          <a:xfrm>
            <a:off x="10180542" y="5036754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EE15B07C-F91E-0E49-9597-6EB7F0572D57}"/>
              </a:ext>
            </a:extLst>
          </p:cNvPr>
          <p:cNvSpPr/>
          <p:nvPr/>
        </p:nvSpPr>
        <p:spPr>
          <a:xfrm>
            <a:off x="10180542" y="4791892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74A64DC6-03DF-204F-9151-615A13E15FB4}"/>
              </a:ext>
            </a:extLst>
          </p:cNvPr>
          <p:cNvSpPr/>
          <p:nvPr/>
        </p:nvSpPr>
        <p:spPr>
          <a:xfrm>
            <a:off x="10180542" y="4547030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70587ADB-D33A-D34E-ADA4-9805F70C880E}"/>
              </a:ext>
            </a:extLst>
          </p:cNvPr>
          <p:cNvSpPr/>
          <p:nvPr/>
        </p:nvSpPr>
        <p:spPr>
          <a:xfrm>
            <a:off x="10180542" y="4302168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5C8567BF-E099-484F-9453-5181369EE25D}"/>
              </a:ext>
            </a:extLst>
          </p:cNvPr>
          <p:cNvSpPr/>
          <p:nvPr/>
        </p:nvSpPr>
        <p:spPr>
          <a:xfrm>
            <a:off x="10180542" y="4057306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6CB4749D-BA9B-CB45-8EEE-6BB49E7D0952}"/>
              </a:ext>
            </a:extLst>
          </p:cNvPr>
          <p:cNvSpPr/>
          <p:nvPr/>
        </p:nvSpPr>
        <p:spPr>
          <a:xfrm>
            <a:off x="10180542" y="3812444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6318AC37-00E6-5942-A024-94203E1D8928}"/>
              </a:ext>
            </a:extLst>
          </p:cNvPr>
          <p:cNvSpPr/>
          <p:nvPr/>
        </p:nvSpPr>
        <p:spPr>
          <a:xfrm>
            <a:off x="10180542" y="3567582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536D4DA7-B772-B047-A9D9-7E1519AB8778}"/>
              </a:ext>
            </a:extLst>
          </p:cNvPr>
          <p:cNvSpPr/>
          <p:nvPr/>
        </p:nvSpPr>
        <p:spPr>
          <a:xfrm>
            <a:off x="10180542" y="3322720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318AD1A2-3F14-AF49-8CDB-FF669D0070E9}"/>
              </a:ext>
            </a:extLst>
          </p:cNvPr>
          <p:cNvSpPr/>
          <p:nvPr/>
        </p:nvSpPr>
        <p:spPr>
          <a:xfrm>
            <a:off x="10180542" y="3077858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587F0B70-E68D-EC4D-9CE0-C3E5C57258FD}"/>
              </a:ext>
            </a:extLst>
          </p:cNvPr>
          <p:cNvSpPr/>
          <p:nvPr/>
        </p:nvSpPr>
        <p:spPr>
          <a:xfrm>
            <a:off x="10180542" y="2832996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A2E3517A-76BD-7F4F-BCDC-B9FE489D0F1D}"/>
              </a:ext>
            </a:extLst>
          </p:cNvPr>
          <p:cNvSpPr/>
          <p:nvPr/>
        </p:nvSpPr>
        <p:spPr>
          <a:xfrm>
            <a:off x="10180542" y="2588134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BA6A5B77-BB00-894F-B1CF-4A6C5252465F}"/>
              </a:ext>
            </a:extLst>
          </p:cNvPr>
          <p:cNvSpPr/>
          <p:nvPr/>
        </p:nvSpPr>
        <p:spPr>
          <a:xfrm>
            <a:off x="10180542" y="2343272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A0C075B4-183E-0B45-A655-68989BDD8B6F}"/>
              </a:ext>
            </a:extLst>
          </p:cNvPr>
          <p:cNvSpPr/>
          <p:nvPr/>
        </p:nvSpPr>
        <p:spPr>
          <a:xfrm>
            <a:off x="10180542" y="2098410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59BA5FBA-0F23-0943-910E-242D31329001}"/>
              </a:ext>
            </a:extLst>
          </p:cNvPr>
          <p:cNvSpPr/>
          <p:nvPr/>
        </p:nvSpPr>
        <p:spPr>
          <a:xfrm>
            <a:off x="10180542" y="1853548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350CC2FB-2D71-3443-8E4C-9C417629962F}"/>
              </a:ext>
            </a:extLst>
          </p:cNvPr>
          <p:cNvSpPr txBox="1"/>
          <p:nvPr/>
        </p:nvSpPr>
        <p:spPr>
          <a:xfrm rot="16200000">
            <a:off x="8842204" y="3832137"/>
            <a:ext cx="1441634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4-bit address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58442F79-694B-F94D-B17E-0FE10EA37E11}"/>
              </a:ext>
            </a:extLst>
          </p:cNvPr>
          <p:cNvSpPr txBox="1"/>
          <p:nvPr/>
        </p:nvSpPr>
        <p:spPr>
          <a:xfrm>
            <a:off x="9772042" y="5779132"/>
            <a:ext cx="18421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Capacity: 16 Words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A6D360C-C573-9841-AF61-176D8C2C3B40}"/>
              </a:ext>
            </a:extLst>
          </p:cNvPr>
          <p:cNvSpPr txBox="1"/>
          <p:nvPr/>
        </p:nvSpPr>
        <p:spPr>
          <a:xfrm>
            <a:off x="9970917" y="738522"/>
            <a:ext cx="1366080" cy="461665"/>
          </a:xfrm>
          <a:prstGeom prst="rect">
            <a:avLst/>
          </a:prstGeom>
          <a:noFill/>
          <a:ln w="25400">
            <a:noFill/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registers</a:t>
            </a:r>
          </a:p>
        </p:txBody>
      </p:sp>
      <p:sp>
        <p:nvSpPr>
          <p:cNvPr id="6" name="Left-Right Arrow 5">
            <a:extLst>
              <a:ext uri="{FF2B5EF4-FFF2-40B4-BE49-F238E27FC236}">
                <a16:creationId xmlns:a16="http://schemas.microsoft.com/office/drawing/2014/main" id="{AB975F20-1017-4FFA-0D25-07C2EB41884F}"/>
              </a:ext>
            </a:extLst>
          </p:cNvPr>
          <p:cNvSpPr/>
          <p:nvPr/>
        </p:nvSpPr>
        <p:spPr>
          <a:xfrm>
            <a:off x="10180542" y="1680194"/>
            <a:ext cx="1134208" cy="94427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A360614D-A3F3-74A5-4626-938CE6AF4085}"/>
              </a:ext>
            </a:extLst>
          </p:cNvPr>
          <p:cNvSpPr/>
          <p:nvPr/>
        </p:nvSpPr>
        <p:spPr>
          <a:xfrm>
            <a:off x="4995624" y="1102251"/>
            <a:ext cx="2362200" cy="1166520"/>
          </a:xfrm>
          <a:prstGeom prst="rect">
            <a:avLst/>
          </a:prstGeom>
          <a:solidFill>
            <a:schemeClr val="accent3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Arithmetic &amp; Logic Unit (ALU)</a:t>
            </a:r>
          </a:p>
        </p:txBody>
      </p:sp>
      <p:sp>
        <p:nvSpPr>
          <p:cNvPr id="59" name="Down Arrow 58">
            <a:extLst>
              <a:ext uri="{FF2B5EF4-FFF2-40B4-BE49-F238E27FC236}">
                <a16:creationId xmlns:a16="http://schemas.microsoft.com/office/drawing/2014/main" id="{7A606CF7-E2BA-0E97-0607-2B56CDD5D91F}"/>
              </a:ext>
            </a:extLst>
          </p:cNvPr>
          <p:cNvSpPr/>
          <p:nvPr/>
        </p:nvSpPr>
        <p:spPr>
          <a:xfrm rot="5400000">
            <a:off x="8205117" y="491815"/>
            <a:ext cx="230156" cy="1820491"/>
          </a:xfrm>
          <a:prstGeom prst="downArrow">
            <a:avLst/>
          </a:prstGeom>
          <a:solidFill>
            <a:srgbClr val="F3744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37440"/>
              </a:solidFill>
            </a:endParaRPr>
          </a:p>
        </p:txBody>
      </p:sp>
      <p:sp>
        <p:nvSpPr>
          <p:cNvPr id="60" name="Down Arrow 59">
            <a:extLst>
              <a:ext uri="{FF2B5EF4-FFF2-40B4-BE49-F238E27FC236}">
                <a16:creationId xmlns:a16="http://schemas.microsoft.com/office/drawing/2014/main" id="{9DE69D35-B977-D6D4-03CA-E9838A95B847}"/>
              </a:ext>
            </a:extLst>
          </p:cNvPr>
          <p:cNvSpPr/>
          <p:nvPr/>
        </p:nvSpPr>
        <p:spPr>
          <a:xfrm rot="16200000">
            <a:off x="8188047" y="1055039"/>
            <a:ext cx="230154" cy="1820493"/>
          </a:xfrm>
          <a:prstGeom prst="downArrow">
            <a:avLst/>
          </a:prstGeom>
          <a:solidFill>
            <a:srgbClr val="2C895B"/>
          </a:solidFill>
          <a:ln>
            <a:solidFill>
              <a:srgbClr val="2C89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C895B"/>
              </a:solidFill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0A4B56E6-3C40-0410-90D6-666E2177ED7D}"/>
              </a:ext>
            </a:extLst>
          </p:cNvPr>
          <p:cNvSpPr txBox="1"/>
          <p:nvPr/>
        </p:nvSpPr>
        <p:spPr>
          <a:xfrm>
            <a:off x="441968" y="1286982"/>
            <a:ext cx="3794473" cy="7078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</a:rPr>
              <a:t>All computations (add, subtract, etc.) are performed in the ALU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CB0E9F9-6475-B49C-A8A3-2C0AC23FA254}"/>
              </a:ext>
            </a:extLst>
          </p:cNvPr>
          <p:cNvGrpSpPr/>
          <p:nvPr/>
        </p:nvGrpSpPr>
        <p:grpSpPr>
          <a:xfrm>
            <a:off x="305977" y="5255575"/>
            <a:ext cx="8464419" cy="1496971"/>
            <a:chOff x="305977" y="5255575"/>
            <a:chExt cx="8464419" cy="1496971"/>
          </a:xfrm>
        </p:grpSpPr>
        <p:pic>
          <p:nvPicPr>
            <p:cNvPr id="63" name="Picture 2">
              <a:extLst>
                <a:ext uri="{FF2B5EF4-FFF2-40B4-BE49-F238E27FC236}">
                  <a16:creationId xmlns:a16="http://schemas.microsoft.com/office/drawing/2014/main" id="{B9430F7B-EBE0-9D30-0E45-207A3939E4E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5977" y="5255575"/>
              <a:ext cx="8464419" cy="13548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0" name="Up Arrow 9">
              <a:extLst>
                <a:ext uri="{FF2B5EF4-FFF2-40B4-BE49-F238E27FC236}">
                  <a16:creationId xmlns:a16="http://schemas.microsoft.com/office/drawing/2014/main" id="{EDE384EF-4DC4-3226-D292-990835EC8A8E}"/>
                </a:ext>
              </a:extLst>
            </p:cNvPr>
            <p:cNvSpPr/>
            <p:nvPr/>
          </p:nvSpPr>
          <p:spPr>
            <a:xfrm>
              <a:off x="3984770" y="6506849"/>
              <a:ext cx="251670" cy="232083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Up Arrow 66">
              <a:extLst>
                <a:ext uri="{FF2B5EF4-FFF2-40B4-BE49-F238E27FC236}">
                  <a16:creationId xmlns:a16="http://schemas.microsoft.com/office/drawing/2014/main" id="{2E5ACCFF-3192-9FE4-9A62-8809BF476F8B}"/>
                </a:ext>
              </a:extLst>
            </p:cNvPr>
            <p:cNvSpPr/>
            <p:nvPr/>
          </p:nvSpPr>
          <p:spPr>
            <a:xfrm>
              <a:off x="4568461" y="6520463"/>
              <a:ext cx="251670" cy="232083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Right Arrow 10">
            <a:extLst>
              <a:ext uri="{FF2B5EF4-FFF2-40B4-BE49-F238E27FC236}">
                <a16:creationId xmlns:a16="http://schemas.microsoft.com/office/drawing/2014/main" id="{05801D03-CAB2-231C-435A-D0D690411A3C}"/>
              </a:ext>
            </a:extLst>
          </p:cNvPr>
          <p:cNvSpPr/>
          <p:nvPr/>
        </p:nvSpPr>
        <p:spPr>
          <a:xfrm>
            <a:off x="4236441" y="1474301"/>
            <a:ext cx="583691" cy="2093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Up Arrow 36">
            <a:extLst>
              <a:ext uri="{FF2B5EF4-FFF2-40B4-BE49-F238E27FC236}">
                <a16:creationId xmlns:a16="http://schemas.microsoft.com/office/drawing/2014/main" id="{96C9A297-0FC7-1D41-2668-B4A3DBC62FCB}"/>
              </a:ext>
            </a:extLst>
          </p:cNvPr>
          <p:cNvSpPr/>
          <p:nvPr/>
        </p:nvSpPr>
        <p:spPr>
          <a:xfrm>
            <a:off x="8122284" y="6419992"/>
            <a:ext cx="251670" cy="232083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40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 animBg="1"/>
      <p:bldP spid="51" grpId="0"/>
      <p:bldP spid="3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B42A8E53-1DEF-ACA0-4DD3-DAA710D72250}"/>
              </a:ext>
            </a:extLst>
          </p:cNvPr>
          <p:cNvSpPr/>
          <p:nvPr/>
        </p:nvSpPr>
        <p:spPr>
          <a:xfrm>
            <a:off x="7801873" y="3246933"/>
            <a:ext cx="4371474" cy="357843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39932E2-C186-A00A-2E74-D09F279C2F4D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749602" y="441141"/>
            <a:ext cx="6831965" cy="2762585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/>
              <a:t>Instructions are </a:t>
            </a:r>
            <a:r>
              <a:rPr lang="en-US" b="1" dirty="0">
                <a:solidFill>
                  <a:srgbClr val="2C895B"/>
                </a:solidFill>
              </a:rPr>
              <a:t>retrieved sequentially </a:t>
            </a:r>
            <a:r>
              <a:rPr lang="en-US" dirty="0">
                <a:solidFill>
                  <a:srgbClr val="2C895B"/>
                </a:solidFill>
              </a:rPr>
              <a:t>from me</a:t>
            </a:r>
            <a:r>
              <a:rPr lang="en-US" dirty="0"/>
              <a:t>mory</a:t>
            </a:r>
          </a:p>
          <a:p>
            <a:r>
              <a:rPr lang="en-US" dirty="0"/>
              <a:t>Each instruction </a:t>
            </a:r>
            <a:r>
              <a:rPr lang="en-US" dirty="0">
                <a:solidFill>
                  <a:srgbClr val="2C895B"/>
                </a:solidFill>
              </a:rPr>
              <a:t>executes to completion </a:t>
            </a:r>
            <a:r>
              <a:rPr lang="en-US" b="1" dirty="0">
                <a:solidFill>
                  <a:srgbClr val="F37440"/>
                </a:solidFill>
              </a:rPr>
              <a:t>before</a:t>
            </a:r>
            <a:r>
              <a:rPr lang="en-US" dirty="0">
                <a:solidFill>
                  <a:srgbClr val="F37440"/>
                </a:solidFill>
              </a:rPr>
              <a:t> the next instruction is completed</a:t>
            </a:r>
          </a:p>
          <a:p>
            <a:r>
              <a:rPr lang="en-US" dirty="0"/>
              <a:t>Conceptually the pc (program counter) points at executing instruction </a:t>
            </a:r>
          </a:p>
          <a:p>
            <a:r>
              <a:rPr lang="en-US" dirty="0"/>
              <a:t>exceptions: loops, function calls, traps,..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58EDA57-27DF-FEC4-836C-33BEC78D7D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957" y="26172"/>
            <a:ext cx="10515600" cy="466460"/>
          </a:xfrm>
        </p:spPr>
        <p:txBody>
          <a:bodyPr/>
          <a:lstStyle/>
          <a:p>
            <a:r>
              <a:rPr lang="en-US" dirty="0"/>
              <a:t>Program Execution: A Series of Instructions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2A348B-CB43-D209-BF96-59DFC6978FB5}"/>
              </a:ext>
            </a:extLst>
          </p:cNvPr>
          <p:cNvSpPr txBox="1"/>
          <p:nvPr/>
        </p:nvSpPr>
        <p:spPr>
          <a:xfrm>
            <a:off x="3444427" y="4467074"/>
            <a:ext cx="2563522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 r0, r1, r1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0F57C3-460E-119D-7BC5-7C146C5D5FB3}"/>
              </a:ext>
            </a:extLst>
          </p:cNvPr>
          <p:cNvSpPr txBox="1"/>
          <p:nvPr/>
        </p:nvSpPr>
        <p:spPr>
          <a:xfrm>
            <a:off x="3444427" y="5024588"/>
            <a:ext cx="2563522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 r0, r0, r0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7D213A-2B25-94BC-EF9C-BFB6FFC56DA5}"/>
              </a:ext>
            </a:extLst>
          </p:cNvPr>
          <p:cNvSpPr txBox="1"/>
          <p:nvPr/>
        </p:nvSpPr>
        <p:spPr>
          <a:xfrm>
            <a:off x="3444427" y="5582102"/>
            <a:ext cx="2563522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 r0, r0, r0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D89BEF-A0B7-2768-E053-A4A4A2DF47DB}"/>
              </a:ext>
            </a:extLst>
          </p:cNvPr>
          <p:cNvSpPr txBox="1"/>
          <p:nvPr/>
        </p:nvSpPr>
        <p:spPr>
          <a:xfrm>
            <a:off x="3444427" y="6139616"/>
            <a:ext cx="2563522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sub r1, r0, r1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B88A92-2691-0FB9-A199-5FEB4DF5D727}"/>
              </a:ext>
            </a:extLst>
          </p:cNvPr>
          <p:cNvSpPr txBox="1"/>
          <p:nvPr/>
        </p:nvSpPr>
        <p:spPr>
          <a:xfrm>
            <a:off x="8168408" y="4561044"/>
            <a:ext cx="2563520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 = 4 r1 = 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BCF458-F76F-52DD-2B5A-1A6465B6AF95}"/>
              </a:ext>
            </a:extLst>
          </p:cNvPr>
          <p:cNvSpPr txBox="1"/>
          <p:nvPr/>
        </p:nvSpPr>
        <p:spPr>
          <a:xfrm>
            <a:off x="8168408" y="3685172"/>
            <a:ext cx="2563519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 = 1 r1 = 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14892D5-184F-4FDC-8D80-CD1833287855}"/>
              </a:ext>
            </a:extLst>
          </p:cNvPr>
          <p:cNvSpPr txBox="1"/>
          <p:nvPr/>
        </p:nvSpPr>
        <p:spPr>
          <a:xfrm>
            <a:off x="8168408" y="5121591"/>
            <a:ext cx="2563521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 = 8 r1 = 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C6FE7FB-C6F7-9C5E-AC20-704AC1FEA230}"/>
              </a:ext>
            </a:extLst>
          </p:cNvPr>
          <p:cNvSpPr txBox="1"/>
          <p:nvPr/>
        </p:nvSpPr>
        <p:spPr>
          <a:xfrm>
            <a:off x="8168408" y="5677425"/>
            <a:ext cx="2563522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 = 16 r1 = 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0B7B07F-B250-B75A-0201-821B87721FAF}"/>
              </a:ext>
            </a:extLst>
          </p:cNvPr>
          <p:cNvSpPr txBox="1"/>
          <p:nvPr/>
        </p:nvSpPr>
        <p:spPr>
          <a:xfrm>
            <a:off x="8168408" y="6236618"/>
            <a:ext cx="2733441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 = 16 r1 = 14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416621F-8D5E-799E-5D22-53D172B9F2D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21FDEA6F-7DAC-C490-F11E-C80FA0CA93B4}"/>
              </a:ext>
            </a:extLst>
          </p:cNvPr>
          <p:cNvSpPr/>
          <p:nvPr/>
        </p:nvSpPr>
        <p:spPr>
          <a:xfrm>
            <a:off x="2348107" y="4526876"/>
            <a:ext cx="978408" cy="2952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6905524A-F574-4D43-BB67-A152F3367115}"/>
              </a:ext>
            </a:extLst>
          </p:cNvPr>
          <p:cNvSpPr/>
          <p:nvPr/>
        </p:nvSpPr>
        <p:spPr>
          <a:xfrm>
            <a:off x="2348107" y="5104046"/>
            <a:ext cx="978408" cy="2952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3D34DEBD-0E73-0178-AE70-49170528815C}"/>
              </a:ext>
            </a:extLst>
          </p:cNvPr>
          <p:cNvSpPr/>
          <p:nvPr/>
        </p:nvSpPr>
        <p:spPr>
          <a:xfrm>
            <a:off x="2348107" y="5681216"/>
            <a:ext cx="978408" cy="2952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9ADB9ADB-6FBC-D4A0-748D-B601FAFC9E8C}"/>
              </a:ext>
            </a:extLst>
          </p:cNvPr>
          <p:cNvSpPr/>
          <p:nvPr/>
        </p:nvSpPr>
        <p:spPr>
          <a:xfrm>
            <a:off x="2329108" y="6139615"/>
            <a:ext cx="978408" cy="2952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BF6099E-2B6F-2AA1-9807-877FB14D834D}"/>
              </a:ext>
            </a:extLst>
          </p:cNvPr>
          <p:cNvSpPr txBox="1"/>
          <p:nvPr/>
        </p:nvSpPr>
        <p:spPr>
          <a:xfrm>
            <a:off x="3181285" y="4061695"/>
            <a:ext cx="3566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Memory Content in Text segment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567BD87-7533-433B-075B-F1E84D891745}"/>
              </a:ext>
            </a:extLst>
          </p:cNvPr>
          <p:cNvSpPr txBox="1"/>
          <p:nvPr/>
        </p:nvSpPr>
        <p:spPr>
          <a:xfrm>
            <a:off x="10731927" y="3564116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initial values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C058A17-7EF2-3D86-91E6-2F2B3C8540E2}"/>
              </a:ext>
            </a:extLst>
          </p:cNvPr>
          <p:cNvGrpSpPr/>
          <p:nvPr/>
        </p:nvGrpSpPr>
        <p:grpSpPr>
          <a:xfrm>
            <a:off x="5949340" y="4492112"/>
            <a:ext cx="1620957" cy="2205018"/>
            <a:chOff x="5949340" y="4492112"/>
            <a:chExt cx="1620957" cy="2205018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101EA5F-52C5-D364-1F48-7424A666C8F4}"/>
                </a:ext>
              </a:extLst>
            </p:cNvPr>
            <p:cNvSpPr txBox="1"/>
            <p:nvPr/>
          </p:nvSpPr>
          <p:spPr>
            <a:xfrm>
              <a:off x="5962559" y="4492112"/>
              <a:ext cx="1569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Low memory 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3437424-FB87-B517-5733-971500A0B7CA}"/>
                </a:ext>
              </a:extLst>
            </p:cNvPr>
            <p:cNvSpPr txBox="1"/>
            <p:nvPr/>
          </p:nvSpPr>
          <p:spPr>
            <a:xfrm>
              <a:off x="5949340" y="6327798"/>
              <a:ext cx="16209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High memory 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BDC5891B-21E0-3956-FC04-4A4BCC950AB4}"/>
              </a:ext>
            </a:extLst>
          </p:cNvPr>
          <p:cNvGrpSpPr/>
          <p:nvPr/>
        </p:nvGrpSpPr>
        <p:grpSpPr>
          <a:xfrm>
            <a:off x="202779" y="1412068"/>
            <a:ext cx="1371916" cy="4953216"/>
            <a:chOff x="1107147" y="605900"/>
            <a:chExt cx="2526189" cy="6021446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CE6DE371-081E-BB22-5201-C5E11B6B0B7D}"/>
                </a:ext>
              </a:extLst>
            </p:cNvPr>
            <p:cNvGrpSpPr/>
            <p:nvPr/>
          </p:nvGrpSpPr>
          <p:grpSpPr>
            <a:xfrm>
              <a:off x="1107147" y="605900"/>
              <a:ext cx="2526189" cy="6021446"/>
              <a:chOff x="6583680" y="1280160"/>
              <a:chExt cx="2377440" cy="5257800"/>
            </a:xfrm>
          </p:grpSpPr>
          <p:sp>
            <p:nvSpPr>
              <p:cNvPr id="38" name="Rectangle 7">
                <a:extLst>
                  <a:ext uri="{FF2B5EF4-FFF2-40B4-BE49-F238E27FC236}">
                    <a16:creationId xmlns:a16="http://schemas.microsoft.com/office/drawing/2014/main" id="{B8546FEB-C0B6-12B9-51E2-08A2973FF127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"/>
                </p:custDataLst>
              </p:nvPr>
            </p:nvSpPr>
            <p:spPr bwMode="auto">
              <a:xfrm>
                <a:off x="6583680" y="1325880"/>
                <a:ext cx="2377440" cy="521208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Ctr="1"/>
              <a:lstStyle/>
              <a:p>
                <a:pPr algn="ctr">
                  <a:lnSpc>
                    <a:spcPct val="100000"/>
                  </a:lnSpc>
                </a:pPr>
                <a:endParaRPr lang="en-US" sz="1100" b="0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4A6E9679-8BF2-2A09-072D-9D16BFDF597E}"/>
                  </a:ext>
                </a:extLst>
              </p:cNvPr>
              <p:cNvSpPr/>
              <p:nvPr/>
            </p:nvSpPr>
            <p:spPr bwMode="auto">
              <a:xfrm>
                <a:off x="6583680" y="1280160"/>
                <a:ext cx="2377440" cy="457200"/>
              </a:xfrm>
              <a:prstGeom prst="rect">
                <a:avLst/>
              </a:prstGeom>
              <a:solidFill>
                <a:srgbClr val="CC0066">
                  <a:alpha val="60000"/>
                </a:srgbClr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1100" dirty="0">
                    <a:solidFill>
                      <a:schemeClr val="accent6"/>
                    </a:solidFill>
                    <a:ea typeface="CMU Bright" panose="02000603000000000000" pitchFamily="2" charset="0"/>
                    <a:cs typeface="Calibri" panose="020F0502020204030204" pitchFamily="34" charset="0"/>
                  </a:rPr>
                  <a:t>OS kernel [protected]</a:t>
                </a:r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4E818797-042B-4398-13C3-6896B4229FA1}"/>
                  </a:ext>
                </a:extLst>
              </p:cNvPr>
              <p:cNvSpPr/>
              <p:nvPr/>
            </p:nvSpPr>
            <p:spPr bwMode="auto">
              <a:xfrm>
                <a:off x="6583680" y="1737360"/>
                <a:ext cx="2377440" cy="457200"/>
              </a:xfrm>
              <a:prstGeom prst="rect">
                <a:avLst/>
              </a:prstGeom>
              <a:solidFill>
                <a:srgbClr val="FFCA86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1100" dirty="0">
                    <a:solidFill>
                      <a:schemeClr val="accent6"/>
                    </a:solidFill>
                    <a:ea typeface="CMU Bright" panose="02000603000000000000" pitchFamily="2" charset="0"/>
                    <a:cs typeface="Calibri" panose="020F0502020204030204" pitchFamily="34" charset="0"/>
                  </a:rPr>
                  <a:t>Stack</a:t>
                </a:r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9F8B5BAE-28C0-E45A-ED7E-6F41DD815C3C}"/>
                  </a:ext>
                </a:extLst>
              </p:cNvPr>
              <p:cNvSpPr/>
              <p:nvPr/>
            </p:nvSpPr>
            <p:spPr bwMode="auto">
              <a:xfrm>
                <a:off x="6583680" y="4114800"/>
                <a:ext cx="2377440" cy="457200"/>
              </a:xfrm>
              <a:prstGeom prst="rect">
                <a:avLst/>
              </a:prstGeom>
              <a:solidFill>
                <a:srgbClr val="ED917F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1100" dirty="0">
                    <a:solidFill>
                      <a:schemeClr val="accent6"/>
                    </a:solidFill>
                    <a:ea typeface="CMU Bright" panose="02000603000000000000" pitchFamily="2" charset="0"/>
                    <a:cs typeface="Calibri" panose="020F0502020204030204" pitchFamily="34" charset="0"/>
                  </a:rPr>
                  <a:t>Heap</a:t>
                </a:r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6F446630-EE90-2D53-CA38-5F081F4FDC43}"/>
                  </a:ext>
                </a:extLst>
              </p:cNvPr>
              <p:cNvSpPr/>
              <p:nvPr/>
            </p:nvSpPr>
            <p:spPr bwMode="auto">
              <a:xfrm>
                <a:off x="6583680" y="4572000"/>
                <a:ext cx="2377440" cy="548640"/>
              </a:xfrm>
              <a:prstGeom prst="rect">
                <a:avLst/>
              </a:prstGeom>
              <a:solidFill>
                <a:srgbClr val="C9DEAE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1100" dirty="0">
                    <a:solidFill>
                      <a:schemeClr val="accent6"/>
                    </a:solidFill>
                    <a:ea typeface="CMU Bright" panose="02000603000000000000" pitchFamily="2" charset="0"/>
                    <a:cs typeface="Calibri" panose="020F0502020204030204" pitchFamily="34" charset="0"/>
                  </a:rPr>
                  <a:t>Static Data</a:t>
                </a:r>
                <a:r>
                  <a:rPr lang="en-US" sz="1100" i="1" dirty="0">
                    <a:solidFill>
                      <a:schemeClr val="accent6"/>
                    </a:solidFill>
                    <a:ea typeface="CMU Bright" panose="02000603000000000000" pitchFamily="2" charset="0"/>
                    <a:cs typeface="Calibri" panose="020F0502020204030204" pitchFamily="34" charset="0"/>
                  </a:rPr>
                  <a:t> (+BSS)</a:t>
                </a:r>
                <a:endParaRPr lang="en-US" sz="1100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A4465952-DD8B-48ED-1DA6-46AEF5D188C2}"/>
                  </a:ext>
                </a:extLst>
              </p:cNvPr>
              <p:cNvSpPr/>
              <p:nvPr/>
            </p:nvSpPr>
            <p:spPr bwMode="auto">
              <a:xfrm>
                <a:off x="6583680" y="3108960"/>
                <a:ext cx="2377440" cy="457200"/>
              </a:xfrm>
              <a:prstGeom prst="rect">
                <a:avLst/>
              </a:prstGeom>
              <a:solidFill>
                <a:srgbClr val="B7A57A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1100" dirty="0">
                    <a:solidFill>
                      <a:schemeClr val="accent6"/>
                    </a:solidFill>
                    <a:ea typeface="CMU Bright" panose="02000603000000000000" pitchFamily="2" charset="0"/>
                    <a:cs typeface="Calibri" panose="020F0502020204030204" pitchFamily="34" charset="0"/>
                  </a:rPr>
                  <a:t>Shared Libraries</a:t>
                </a:r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92D7FCBC-7A90-766B-842A-FC5D5DC36ED2}"/>
                  </a:ext>
                </a:extLst>
              </p:cNvPr>
              <p:cNvSpPr/>
              <p:nvPr/>
            </p:nvSpPr>
            <p:spPr bwMode="auto">
              <a:xfrm>
                <a:off x="6583680" y="5120640"/>
                <a:ext cx="2377440" cy="411480"/>
              </a:xfrm>
              <a:prstGeom prst="rect">
                <a:avLst/>
              </a:prstGeom>
              <a:solidFill>
                <a:srgbClr val="FFFFB2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1100" dirty="0">
                    <a:solidFill>
                      <a:schemeClr val="accent6"/>
                    </a:solidFill>
                    <a:ea typeface="CMU Bright" panose="02000603000000000000" pitchFamily="2" charset="0"/>
                    <a:cs typeface="Calibri" panose="020F0502020204030204" pitchFamily="34" charset="0"/>
                  </a:rPr>
                  <a:t>Read Only Data</a:t>
                </a:r>
                <a:endParaRPr lang="en-US" sz="1100" i="1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45" name="Straight Arrow Connector 44">
                <a:extLst>
                  <a:ext uri="{FF2B5EF4-FFF2-40B4-BE49-F238E27FC236}">
                    <a16:creationId xmlns:a16="http://schemas.microsoft.com/office/drawing/2014/main" id="{5ED0AE4D-144F-0280-9384-47D018E9C24C}"/>
                  </a:ext>
                </a:extLst>
              </p:cNvPr>
              <p:cNvCxnSpPr/>
              <p:nvPr/>
            </p:nvCxnSpPr>
            <p:spPr bwMode="auto">
              <a:xfrm>
                <a:off x="7772400" y="2194560"/>
                <a:ext cx="0" cy="365760"/>
              </a:xfrm>
              <a:prstGeom prst="straightConnector1">
                <a:avLst/>
              </a:prstGeom>
              <a:noFill/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46" name="Straight Arrow Connector 45">
                <a:extLst>
                  <a:ext uri="{FF2B5EF4-FFF2-40B4-BE49-F238E27FC236}">
                    <a16:creationId xmlns:a16="http://schemas.microsoft.com/office/drawing/2014/main" id="{A6E24810-251F-0E94-7757-0D3B500FB7EA}"/>
                  </a:ext>
                </a:extLst>
              </p:cNvPr>
              <p:cNvCxnSpPr/>
              <p:nvPr/>
            </p:nvCxnSpPr>
            <p:spPr bwMode="auto">
              <a:xfrm>
                <a:off x="7772400" y="2743200"/>
                <a:ext cx="0" cy="365760"/>
              </a:xfrm>
              <a:prstGeom prst="straightConnector1">
                <a:avLst/>
              </a:prstGeom>
              <a:noFill/>
              <a:ln w="25400" cap="flat" cmpd="sng" algn="ctr">
                <a:solidFill>
                  <a:schemeClr val="tx1"/>
                </a:solidFill>
                <a:prstDash val="solid"/>
                <a:round/>
                <a:headEnd type="triangle" w="med" len="med"/>
                <a:tailEnd type="none"/>
              </a:ln>
              <a:effectLst/>
            </p:spPr>
          </p:cxnSp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3A6AAF17-E0DA-2351-DB30-5B0136154D88}"/>
                  </a:ext>
                </a:extLst>
              </p:cNvPr>
              <p:cNvCxnSpPr/>
              <p:nvPr/>
            </p:nvCxnSpPr>
            <p:spPr bwMode="auto">
              <a:xfrm>
                <a:off x="7772400" y="3749040"/>
                <a:ext cx="0" cy="365760"/>
              </a:xfrm>
              <a:prstGeom prst="straightConnector1">
                <a:avLst/>
              </a:prstGeom>
              <a:noFill/>
              <a:ln w="25400" cap="flat" cmpd="sng" algn="ctr">
                <a:solidFill>
                  <a:schemeClr val="tx1"/>
                </a:solidFill>
                <a:prstDash val="solid"/>
                <a:round/>
                <a:headEnd type="triangle" w="med" len="med"/>
                <a:tailEnd type="none"/>
              </a:ln>
              <a:effectLst/>
            </p:spPr>
          </p:cxnSp>
        </p:grp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C7F03A5C-97BB-D3D0-EC0A-3869DAD3D9F6}"/>
                </a:ext>
              </a:extLst>
            </p:cNvPr>
            <p:cNvSpPr/>
            <p:nvPr/>
          </p:nvSpPr>
          <p:spPr bwMode="auto">
            <a:xfrm>
              <a:off x="1107147" y="5440706"/>
              <a:ext cx="2526189" cy="1026874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100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Read Only Text Segment</a:t>
              </a:r>
            </a:p>
          </p:txBody>
        </p:sp>
      </p:grpSp>
      <p:pic>
        <p:nvPicPr>
          <p:cNvPr id="50" name="Picture 49">
            <a:extLst>
              <a:ext uri="{FF2B5EF4-FFF2-40B4-BE49-F238E27FC236}">
                <a16:creationId xmlns:a16="http://schemas.microsoft.com/office/drawing/2014/main" id="{08D63629-58E1-56EA-DBDA-8ED95E6AFD7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83580" y="46205"/>
            <a:ext cx="3172736" cy="3153866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24F73E97-50BD-B58E-B324-7D46E19B3822}"/>
              </a:ext>
            </a:extLst>
          </p:cNvPr>
          <p:cNvGrpSpPr/>
          <p:nvPr/>
        </p:nvGrpSpPr>
        <p:grpSpPr>
          <a:xfrm>
            <a:off x="8014505" y="2157663"/>
            <a:ext cx="3583032" cy="1476480"/>
            <a:chOff x="8014505" y="2157663"/>
            <a:chExt cx="3583032" cy="1476480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6165A8C-F525-A09F-89E0-843EA9CA0849}"/>
                </a:ext>
              </a:extLst>
            </p:cNvPr>
            <p:cNvSpPr txBox="1"/>
            <p:nvPr/>
          </p:nvSpPr>
          <p:spPr>
            <a:xfrm>
              <a:off x="8014505" y="3264811"/>
              <a:ext cx="3583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Register contents inside the CPU</a:t>
              </a:r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998262EC-EF6D-1A50-E903-69782169E18E}"/>
                </a:ext>
              </a:extLst>
            </p:cNvPr>
            <p:cNvCxnSpPr/>
            <p:nvPr/>
          </p:nvCxnSpPr>
          <p:spPr>
            <a:xfrm flipV="1">
              <a:off x="8662737" y="2157663"/>
              <a:ext cx="1243263" cy="1136577"/>
            </a:xfrm>
            <a:prstGeom prst="straightConnector1">
              <a:avLst/>
            </a:prstGeom>
            <a:ln w="41275">
              <a:solidFill>
                <a:srgbClr val="FF000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A2469ECA-0B27-DF83-2CEB-37319704597E}"/>
              </a:ext>
            </a:extLst>
          </p:cNvPr>
          <p:cNvSpPr txBox="1"/>
          <p:nvPr/>
        </p:nvSpPr>
        <p:spPr>
          <a:xfrm>
            <a:off x="97559" y="955701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Main Memory</a:t>
            </a:r>
          </a:p>
        </p:txBody>
      </p:sp>
      <p:sp>
        <p:nvSpPr>
          <p:cNvPr id="54" name="Left Brace 53">
            <a:extLst>
              <a:ext uri="{FF2B5EF4-FFF2-40B4-BE49-F238E27FC236}">
                <a16:creationId xmlns:a16="http://schemas.microsoft.com/office/drawing/2014/main" id="{A1612921-1EC4-E5CC-AE9A-7A01599EBFD1}"/>
              </a:ext>
            </a:extLst>
          </p:cNvPr>
          <p:cNvSpPr/>
          <p:nvPr/>
        </p:nvSpPr>
        <p:spPr>
          <a:xfrm>
            <a:off x="1680044" y="4431026"/>
            <a:ext cx="512153" cy="2003863"/>
          </a:xfrm>
          <a:prstGeom prst="leftBrace">
            <a:avLst>
              <a:gd name="adj1" fmla="val 8333"/>
              <a:gd name="adj2" fmla="val 75805"/>
            </a:avLst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2896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" grpId="0" uiExpand="1" build="p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/>
      <p:bldP spid="14" grpId="0" animBg="1"/>
      <p:bldP spid="15" grpId="0" animBg="1"/>
      <p:bldP spid="16" grpId="0" animBg="1"/>
      <p:bldP spid="17" grpId="0" animBg="1"/>
      <p:bldP spid="18" grpId="0"/>
      <p:bldP spid="20" grpId="0"/>
      <p:bldP spid="53" grpId="0"/>
      <p:bldP spid="54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heme/theme1.xml><?xml version="1.0" encoding="utf-8"?>
<a:theme xmlns:a="http://schemas.openxmlformats.org/drawingml/2006/main" name="Theme1">
  <a:themeElements>
    <a:clrScheme name="Custom 3">
      <a:dk1>
        <a:srgbClr val="6B767D"/>
      </a:dk1>
      <a:lt1>
        <a:srgbClr val="FFFFFF"/>
      </a:lt1>
      <a:dk2>
        <a:srgbClr val="384851"/>
      </a:dk2>
      <a:lt2>
        <a:srgbClr val="E7E6E6"/>
      </a:lt2>
      <a:accent1>
        <a:srgbClr val="007CD5"/>
      </a:accent1>
      <a:accent2>
        <a:srgbClr val="384851"/>
      </a:accent2>
      <a:accent3>
        <a:srgbClr val="00B2B1"/>
      </a:accent3>
      <a:accent4>
        <a:srgbClr val="FEC64D"/>
      </a:accent4>
      <a:accent5>
        <a:srgbClr val="0098C9"/>
      </a:accent5>
      <a:accent6>
        <a:srgbClr val="000000"/>
      </a:accent6>
      <a:hlink>
        <a:srgbClr val="000000"/>
      </a:hlink>
      <a:folHlink>
        <a:srgbClr val="6B767D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radata PPT Template 1018" id="{EE612F73-3E02-9F48-B8B0-975331B1AC45}" vid="{3E1481C8-D4F0-9A4A-AD9B-9994492B8A5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64834</TotalTime>
  <Words>5765</Words>
  <Application>Microsoft Macintosh PowerPoint</Application>
  <PresentationFormat>Widescreen</PresentationFormat>
  <Paragraphs>1065</Paragraphs>
  <Slides>44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2" baseType="lpstr">
      <vt:lpstr>Arial</vt:lpstr>
      <vt:lpstr>Arial Regular</vt:lpstr>
      <vt:lpstr>ArialMT</vt:lpstr>
      <vt:lpstr>Calibri</vt:lpstr>
      <vt:lpstr>Consolas</vt:lpstr>
      <vt:lpstr>Courier New</vt:lpstr>
      <vt:lpstr>Wingdings</vt:lpstr>
      <vt:lpstr>Theme1</vt:lpstr>
      <vt:lpstr>PowerPoint Presentation</vt:lpstr>
      <vt:lpstr>Arm Core Organization &amp; Floorplan Examples</vt:lpstr>
      <vt:lpstr>Memory Triangle: Hardware Cost/Performance/Capacity Tiers</vt:lpstr>
      <vt:lpstr>32-Bit Arm - Registers</vt:lpstr>
      <vt:lpstr>Assembly and Machine Code</vt:lpstr>
      <vt:lpstr>Anatomy of an Assembly instruction</vt:lpstr>
      <vt:lpstr>Meaning of an Instruction</vt:lpstr>
      <vt:lpstr>32-Bit Arm - Registers</vt:lpstr>
      <vt:lpstr>Program Execution: A Series of Instructions</vt:lpstr>
      <vt:lpstr>Program Execution: Looping in the Execution Flow</vt:lpstr>
      <vt:lpstr>How to Access Memory?</vt:lpstr>
      <vt:lpstr>32-Bit Arm is a Load/Store Architecture</vt:lpstr>
      <vt:lpstr>Using Registers as Pointers to Memory - Load</vt:lpstr>
      <vt:lpstr>Using Registers as Pointers to Memory - Store</vt:lpstr>
      <vt:lpstr>Arm Register Summary</vt:lpstr>
      <vt:lpstr>Using Aarch32 Registers</vt:lpstr>
      <vt:lpstr>PowerPoint Presentation</vt:lpstr>
      <vt:lpstr>CPU Operational Overview: Executing Machine Code</vt:lpstr>
      <vt:lpstr>AArch32 Instruction Categories</vt:lpstr>
      <vt:lpstr>First Look: Copying Values To Registers - MOV</vt:lpstr>
      <vt:lpstr>mov – Copies Register Content between registers</vt:lpstr>
      <vt:lpstr>First Look: Add/Sub Registers</vt:lpstr>
      <vt:lpstr>add/sub/rsub – Add or Subtract two integers</vt:lpstr>
      <vt:lpstr>Writing a Sequence of Add &amp; Subtract Instructions</vt:lpstr>
      <vt:lpstr>R (register) Type Data Processing: Machine Code</vt:lpstr>
      <vt:lpstr>I (immediate) Type Data Processing: Machine Code</vt:lpstr>
      <vt:lpstr>Overview: Line Layout in an Arm Assembly Source File - 1 </vt:lpstr>
      <vt:lpstr>Overview: Line Layout in an Arm Assembly Source File - 2 </vt:lpstr>
      <vt:lpstr>Labels in Arm Assembly</vt:lpstr>
      <vt:lpstr>Assembler Directives: Label Scope Control (Normal Labels only)</vt:lpstr>
      <vt:lpstr>Assembler Directives: .equ and .equiv</vt:lpstr>
      <vt:lpstr>Example: Assembler Directive and Instructions</vt:lpstr>
      <vt:lpstr>Unconditional Branching –   Forces Execution to Continue at a Specified Label (goto)</vt:lpstr>
      <vt:lpstr>Examples of of Unconditional Branching</vt:lpstr>
      <vt:lpstr>Anatomy of a Sample Branch:  Changing the Next Instruction to Execute</vt:lpstr>
      <vt:lpstr>cmp/cmm – Making Conditional Tests</vt:lpstr>
      <vt:lpstr>Quick Overview of the Condition Bits/Flags</vt:lpstr>
      <vt:lpstr>Conditional Branch: Changing the Next Instruction to Execute</vt:lpstr>
      <vt:lpstr>Conditional Branch: Changing the Next Instruction to Execute</vt:lpstr>
      <vt:lpstr>When do you use a Signed or Unsigned Conditional Branch?</vt:lpstr>
      <vt:lpstr>Review Anatomy of a Conditional Branch: If statement</vt:lpstr>
      <vt:lpstr>Examples: Guards (Conditional Tests) and their Inverse</vt:lpstr>
      <vt:lpstr>Program Flow: Keeping the same "Block Order" as C</vt:lpstr>
      <vt:lpstr>Branch Guard "Adjustment" Table Preserving Block Order In Code</vt:lpstr>
    </vt:vector>
  </TitlesOfParts>
  <Manager/>
  <Company>Teradata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Keith Muller</dc:creator>
  <cp:keywords/>
  <dc:description/>
  <cp:lastModifiedBy>Keith Muller</cp:lastModifiedBy>
  <cp:revision>2859</cp:revision>
  <cp:lastPrinted>2018-11-29T18:50:01Z</cp:lastPrinted>
  <dcterms:created xsi:type="dcterms:W3CDTF">2018-10-05T16:35:28Z</dcterms:created>
  <dcterms:modified xsi:type="dcterms:W3CDTF">2022-11-05T20:25:40Z</dcterms:modified>
  <cp:category/>
</cp:coreProperties>
</file>